
<file path=[Content_Types].xml><?xml version="1.0" encoding="utf-8"?>
<Types xmlns="http://schemas.openxmlformats.org/package/2006/content-types">
  <Default Extension="xml" ContentType="application/xml"/>
  <Default Extension="jpeg" ContentType="image/jpeg"/>
  <Default Extension="tif" ContentType="image/tif"/>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A3990"/>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A3990"/>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A3990"/>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A3990"/>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A399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A399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A399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A399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A3990"/>
        </a:solidFill>
        <a:effectLst/>
        <a:uFillTx/>
        <a:latin typeface="+mn-lt"/>
        <a:ea typeface="+mn-ea"/>
        <a:cs typeface="+mn-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2A3990"/>
        </a:fontRef>
        <a:srgbClr val="2A399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CCD5"/>
          </a:solidFill>
        </a:fill>
      </a:tcStyle>
    </a:wholeTbl>
    <a:band2H>
      <a:tcTxStyle/>
      <a:tcStyle>
        <a:tcBdr/>
        <a:fill>
          <a:solidFill>
            <a:srgbClr val="E7E7EB"/>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2A3990"/>
        </a:fontRef>
        <a:srgbClr val="2A399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CBCF"/>
          </a:solidFill>
        </a:fill>
      </a:tcStyle>
    </a:wholeTbl>
    <a:band2H>
      <a:tcTxStyle/>
      <a:tcStyle>
        <a:tcBdr/>
        <a:fill>
          <a:solidFill>
            <a:srgbClr val="EFE7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2A3990"/>
        </a:fontRef>
        <a:srgbClr val="2A399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ED"/>
          </a:solidFill>
        </a:fill>
      </a:tcStyle>
    </a:wholeTbl>
    <a:band2H>
      <a:tcTxStyle/>
      <a:tcStyle>
        <a:tcBdr/>
        <a:fill>
          <a:solidFill>
            <a:srgbClr val="EBEEF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2A3990"/>
        </a:fontRef>
        <a:srgbClr val="2A3990"/>
      </a:tcTxStyle>
      <a:tcStyle>
        <a:tcBdr>
          <a:left>
            <a:ln w="12700" cap="flat">
              <a:solidFill>
                <a:srgbClr val="2A3990"/>
              </a:solidFill>
              <a:prstDash val="solid"/>
              <a:round/>
            </a:ln>
          </a:left>
          <a:right>
            <a:ln w="12700" cap="flat">
              <a:solidFill>
                <a:srgbClr val="2A3990"/>
              </a:solidFill>
              <a:prstDash val="solid"/>
              <a:round/>
            </a:ln>
          </a:right>
          <a:top>
            <a:ln w="12700" cap="flat">
              <a:solidFill>
                <a:srgbClr val="2A3990"/>
              </a:solidFill>
              <a:prstDash val="solid"/>
              <a:round/>
            </a:ln>
          </a:top>
          <a:bottom>
            <a:ln w="12700" cap="flat">
              <a:solidFill>
                <a:srgbClr val="2A3990"/>
              </a:solidFill>
              <a:prstDash val="solid"/>
              <a:round/>
            </a:ln>
          </a:bottom>
          <a:insideH>
            <a:ln w="12700" cap="flat">
              <a:solidFill>
                <a:srgbClr val="2A3990"/>
              </a:solidFill>
              <a:prstDash val="solid"/>
              <a:round/>
            </a:ln>
          </a:insideH>
          <a:insideV>
            <a:ln w="12700" cap="flat">
              <a:solidFill>
                <a:srgbClr val="2A3990"/>
              </a:solidFill>
              <a:prstDash val="solid"/>
              <a:round/>
            </a:ln>
          </a:insideV>
        </a:tcBdr>
        <a:fill>
          <a:solidFill>
            <a:srgbClr val="CBCCD5"/>
          </a:solidFill>
        </a:fill>
      </a:tcStyle>
    </a:wholeTbl>
    <a:band2H>
      <a:tcTxStyle/>
      <a:tcStyle>
        <a:tcBdr/>
        <a:fill>
          <a:solidFill>
            <a:srgbClr val="E7E7EB"/>
          </a:solidFill>
        </a:fill>
      </a:tcStyle>
    </a:band2H>
    <a:firstCol>
      <a:tcTxStyle b="on" i="off">
        <a:fontRef idx="minor">
          <a:srgbClr val="2A3990"/>
        </a:fontRef>
        <a:srgbClr val="2A3990"/>
      </a:tcTxStyle>
      <a:tcStyle>
        <a:tcBdr>
          <a:left>
            <a:ln w="12700" cap="flat">
              <a:solidFill>
                <a:srgbClr val="2A3990"/>
              </a:solidFill>
              <a:prstDash val="solid"/>
              <a:round/>
            </a:ln>
          </a:left>
          <a:right>
            <a:ln w="12700" cap="flat">
              <a:solidFill>
                <a:srgbClr val="2A3990"/>
              </a:solidFill>
              <a:prstDash val="solid"/>
              <a:round/>
            </a:ln>
          </a:right>
          <a:top>
            <a:ln w="12700" cap="flat">
              <a:solidFill>
                <a:srgbClr val="2A3990"/>
              </a:solidFill>
              <a:prstDash val="solid"/>
              <a:round/>
            </a:ln>
          </a:top>
          <a:bottom>
            <a:ln w="12700" cap="flat">
              <a:solidFill>
                <a:srgbClr val="2A3990"/>
              </a:solidFill>
              <a:prstDash val="solid"/>
              <a:round/>
            </a:ln>
          </a:bottom>
          <a:insideH>
            <a:ln w="12700" cap="flat">
              <a:solidFill>
                <a:srgbClr val="2A3990"/>
              </a:solidFill>
              <a:prstDash val="solid"/>
              <a:round/>
            </a:ln>
          </a:insideH>
          <a:insideV>
            <a:ln w="12700" cap="flat">
              <a:solidFill>
                <a:srgbClr val="2A3990"/>
              </a:solidFill>
              <a:prstDash val="solid"/>
              <a:round/>
            </a:ln>
          </a:insideV>
        </a:tcBdr>
        <a:fill>
          <a:solidFill>
            <a:schemeClr val="accent1"/>
          </a:solidFill>
        </a:fill>
      </a:tcStyle>
    </a:firstCol>
    <a:lastRow>
      <a:tcTxStyle b="on" i="off">
        <a:fontRef idx="minor">
          <a:srgbClr val="2A3990"/>
        </a:fontRef>
        <a:srgbClr val="2A3990"/>
      </a:tcTxStyle>
      <a:tcStyle>
        <a:tcBdr>
          <a:left>
            <a:ln w="12700" cap="flat">
              <a:solidFill>
                <a:srgbClr val="2A3990"/>
              </a:solidFill>
              <a:prstDash val="solid"/>
              <a:round/>
            </a:ln>
          </a:left>
          <a:right>
            <a:ln w="12700" cap="flat">
              <a:solidFill>
                <a:srgbClr val="2A3990"/>
              </a:solidFill>
              <a:prstDash val="solid"/>
              <a:round/>
            </a:ln>
          </a:right>
          <a:top>
            <a:ln w="38100" cap="flat">
              <a:solidFill>
                <a:srgbClr val="2A3990"/>
              </a:solidFill>
              <a:prstDash val="solid"/>
              <a:round/>
            </a:ln>
          </a:top>
          <a:bottom>
            <a:ln w="12700" cap="flat">
              <a:solidFill>
                <a:srgbClr val="2A3990"/>
              </a:solidFill>
              <a:prstDash val="solid"/>
              <a:round/>
            </a:ln>
          </a:bottom>
          <a:insideH>
            <a:ln w="12700" cap="flat">
              <a:solidFill>
                <a:srgbClr val="2A3990"/>
              </a:solidFill>
              <a:prstDash val="solid"/>
              <a:round/>
            </a:ln>
          </a:insideH>
          <a:insideV>
            <a:ln w="12700" cap="flat">
              <a:solidFill>
                <a:srgbClr val="2A3990"/>
              </a:solidFill>
              <a:prstDash val="solid"/>
              <a:round/>
            </a:ln>
          </a:insideV>
        </a:tcBdr>
        <a:fill>
          <a:solidFill>
            <a:schemeClr val="accent1"/>
          </a:solidFill>
        </a:fill>
      </a:tcStyle>
    </a:lastRow>
    <a:firstRow>
      <a:tcTxStyle b="on" i="off">
        <a:fontRef idx="minor">
          <a:srgbClr val="2A3990"/>
        </a:fontRef>
        <a:srgbClr val="2A3990"/>
      </a:tcTxStyle>
      <a:tcStyle>
        <a:tcBdr>
          <a:left>
            <a:ln w="12700" cap="flat">
              <a:solidFill>
                <a:srgbClr val="2A3990"/>
              </a:solidFill>
              <a:prstDash val="solid"/>
              <a:round/>
            </a:ln>
          </a:left>
          <a:right>
            <a:ln w="12700" cap="flat">
              <a:solidFill>
                <a:srgbClr val="2A3990"/>
              </a:solidFill>
              <a:prstDash val="solid"/>
              <a:round/>
            </a:ln>
          </a:right>
          <a:top>
            <a:ln w="12700" cap="flat">
              <a:solidFill>
                <a:srgbClr val="2A3990"/>
              </a:solidFill>
              <a:prstDash val="solid"/>
              <a:round/>
            </a:ln>
          </a:top>
          <a:bottom>
            <a:ln w="38100" cap="flat">
              <a:solidFill>
                <a:srgbClr val="2A3990"/>
              </a:solidFill>
              <a:prstDash val="solid"/>
              <a:round/>
            </a:ln>
          </a:bottom>
          <a:insideH>
            <a:ln w="12700" cap="flat">
              <a:solidFill>
                <a:srgbClr val="2A3990"/>
              </a:solidFill>
              <a:prstDash val="solid"/>
              <a:round/>
            </a:ln>
          </a:insideH>
          <a:insideV>
            <a:ln w="12700" cap="flat">
              <a:solidFill>
                <a:srgbClr val="2A3990"/>
              </a:solidFill>
              <a:prstDash val="solid"/>
              <a:round/>
            </a:ln>
          </a:insideV>
        </a:tcBdr>
        <a:fill>
          <a:solidFill>
            <a:schemeClr val="accent1"/>
          </a:solidFill>
        </a:fill>
      </a:tcStyle>
    </a:firstRow>
  </a:tblStyle>
  <a:tblStyle styleId="{33BA23B1-9221-436E-865A-0063620EA4FD}" styleName="">
    <a:tblBg/>
    <a:wholeTbl>
      <a:tcTxStyle b="off" i="off">
        <a:fontRef idx="minor">
          <a:srgbClr val="2A3990"/>
        </a:fontRef>
        <a:srgbClr val="2A3990"/>
      </a:tcTxStyle>
      <a:tcStyle>
        <a:tcBdr>
          <a:left>
            <a:ln w="12700" cap="flat">
              <a:solidFill>
                <a:srgbClr val="2A3990"/>
              </a:solidFill>
              <a:prstDash val="solid"/>
              <a:round/>
            </a:ln>
          </a:left>
          <a:right>
            <a:ln w="12700" cap="flat">
              <a:solidFill>
                <a:srgbClr val="2A3990"/>
              </a:solidFill>
              <a:prstDash val="solid"/>
              <a:round/>
            </a:ln>
          </a:right>
          <a:top>
            <a:ln w="12700" cap="flat">
              <a:solidFill>
                <a:srgbClr val="2A3990"/>
              </a:solidFill>
              <a:prstDash val="solid"/>
              <a:round/>
            </a:ln>
          </a:top>
          <a:bottom>
            <a:ln w="12700" cap="flat">
              <a:solidFill>
                <a:srgbClr val="2A3990"/>
              </a:solidFill>
              <a:prstDash val="solid"/>
              <a:round/>
            </a:ln>
          </a:bottom>
          <a:insideH>
            <a:ln w="12700" cap="flat">
              <a:solidFill>
                <a:srgbClr val="2A3990"/>
              </a:solidFill>
              <a:prstDash val="solid"/>
              <a:round/>
            </a:ln>
          </a:insideH>
          <a:insideV>
            <a:ln w="12700" cap="flat">
              <a:solidFill>
                <a:srgbClr val="2A3990"/>
              </a:solidFill>
              <a:prstDash val="solid"/>
              <a:round/>
            </a:ln>
          </a:insideV>
        </a:tcBdr>
        <a:fill>
          <a:solidFill>
            <a:srgbClr val="DECBCF"/>
          </a:solidFill>
        </a:fill>
      </a:tcStyle>
    </a:wholeTbl>
    <a:band2H>
      <a:tcTxStyle/>
      <a:tcStyle>
        <a:tcBdr/>
        <a:fill>
          <a:solidFill>
            <a:srgbClr val="EFE7E8"/>
          </a:solidFill>
        </a:fill>
      </a:tcStyle>
    </a:band2H>
    <a:firstCol>
      <a:tcTxStyle b="on" i="off">
        <a:fontRef idx="minor">
          <a:srgbClr val="2A3990"/>
        </a:fontRef>
        <a:srgbClr val="2A3990"/>
      </a:tcTxStyle>
      <a:tcStyle>
        <a:tcBdr>
          <a:left>
            <a:ln w="12700" cap="flat">
              <a:solidFill>
                <a:srgbClr val="2A3990"/>
              </a:solidFill>
              <a:prstDash val="solid"/>
              <a:round/>
            </a:ln>
          </a:left>
          <a:right>
            <a:ln w="12700" cap="flat">
              <a:solidFill>
                <a:srgbClr val="2A3990"/>
              </a:solidFill>
              <a:prstDash val="solid"/>
              <a:round/>
            </a:ln>
          </a:right>
          <a:top>
            <a:ln w="12700" cap="flat">
              <a:solidFill>
                <a:srgbClr val="2A3990"/>
              </a:solidFill>
              <a:prstDash val="solid"/>
              <a:round/>
            </a:ln>
          </a:top>
          <a:bottom>
            <a:ln w="12700" cap="flat">
              <a:solidFill>
                <a:srgbClr val="2A3990"/>
              </a:solidFill>
              <a:prstDash val="solid"/>
              <a:round/>
            </a:ln>
          </a:bottom>
          <a:insideH>
            <a:ln w="12700" cap="flat">
              <a:solidFill>
                <a:srgbClr val="2A3990"/>
              </a:solidFill>
              <a:prstDash val="solid"/>
              <a:round/>
            </a:ln>
          </a:insideH>
          <a:insideV>
            <a:ln w="12700" cap="flat">
              <a:solidFill>
                <a:srgbClr val="2A3990"/>
              </a:solidFill>
              <a:prstDash val="solid"/>
              <a:round/>
            </a:ln>
          </a:insideV>
        </a:tcBdr>
        <a:fill>
          <a:solidFill>
            <a:schemeClr val="accent3"/>
          </a:solidFill>
        </a:fill>
      </a:tcStyle>
    </a:firstCol>
    <a:lastRow>
      <a:tcTxStyle b="on" i="off">
        <a:fontRef idx="minor">
          <a:srgbClr val="2A3990"/>
        </a:fontRef>
        <a:srgbClr val="2A3990"/>
      </a:tcTxStyle>
      <a:tcStyle>
        <a:tcBdr>
          <a:left>
            <a:ln w="12700" cap="flat">
              <a:solidFill>
                <a:srgbClr val="2A3990"/>
              </a:solidFill>
              <a:prstDash val="solid"/>
              <a:round/>
            </a:ln>
          </a:left>
          <a:right>
            <a:ln w="12700" cap="flat">
              <a:solidFill>
                <a:srgbClr val="2A3990"/>
              </a:solidFill>
              <a:prstDash val="solid"/>
              <a:round/>
            </a:ln>
          </a:right>
          <a:top>
            <a:ln w="38100" cap="flat">
              <a:solidFill>
                <a:srgbClr val="2A3990"/>
              </a:solidFill>
              <a:prstDash val="solid"/>
              <a:round/>
            </a:ln>
          </a:top>
          <a:bottom>
            <a:ln w="12700" cap="flat">
              <a:solidFill>
                <a:srgbClr val="2A3990"/>
              </a:solidFill>
              <a:prstDash val="solid"/>
              <a:round/>
            </a:ln>
          </a:bottom>
          <a:insideH>
            <a:ln w="12700" cap="flat">
              <a:solidFill>
                <a:srgbClr val="2A3990"/>
              </a:solidFill>
              <a:prstDash val="solid"/>
              <a:round/>
            </a:ln>
          </a:insideH>
          <a:insideV>
            <a:ln w="12700" cap="flat">
              <a:solidFill>
                <a:srgbClr val="2A3990"/>
              </a:solidFill>
              <a:prstDash val="solid"/>
              <a:round/>
            </a:ln>
          </a:insideV>
        </a:tcBdr>
        <a:fill>
          <a:solidFill>
            <a:schemeClr val="accent3"/>
          </a:solidFill>
        </a:fill>
      </a:tcStyle>
    </a:lastRow>
    <a:firstRow>
      <a:tcTxStyle b="on" i="off">
        <a:fontRef idx="minor">
          <a:srgbClr val="2A3990"/>
        </a:fontRef>
        <a:srgbClr val="2A3990"/>
      </a:tcTxStyle>
      <a:tcStyle>
        <a:tcBdr>
          <a:left>
            <a:ln w="12700" cap="flat">
              <a:solidFill>
                <a:srgbClr val="2A3990"/>
              </a:solidFill>
              <a:prstDash val="solid"/>
              <a:round/>
            </a:ln>
          </a:left>
          <a:right>
            <a:ln w="12700" cap="flat">
              <a:solidFill>
                <a:srgbClr val="2A3990"/>
              </a:solidFill>
              <a:prstDash val="solid"/>
              <a:round/>
            </a:ln>
          </a:right>
          <a:top>
            <a:ln w="12700" cap="flat">
              <a:solidFill>
                <a:srgbClr val="2A3990"/>
              </a:solidFill>
              <a:prstDash val="solid"/>
              <a:round/>
            </a:ln>
          </a:top>
          <a:bottom>
            <a:ln w="38100" cap="flat">
              <a:solidFill>
                <a:srgbClr val="2A3990"/>
              </a:solidFill>
              <a:prstDash val="solid"/>
              <a:round/>
            </a:ln>
          </a:bottom>
          <a:insideH>
            <a:ln w="12700" cap="flat">
              <a:solidFill>
                <a:srgbClr val="2A3990"/>
              </a:solidFill>
              <a:prstDash val="solid"/>
              <a:round/>
            </a:ln>
          </a:insideH>
          <a:insideV>
            <a:ln w="12700" cap="flat">
              <a:solidFill>
                <a:srgbClr val="2A3990"/>
              </a:solidFill>
              <a:prstDash val="solid"/>
              <a:round/>
            </a:ln>
          </a:insideV>
        </a:tcBdr>
        <a:fill>
          <a:solidFill>
            <a:schemeClr val="accent3"/>
          </a:solidFill>
        </a:fill>
      </a:tcStyle>
    </a:firstRow>
  </a:tblStyle>
  <a:tblStyle styleId="{2708684C-4D16-4618-839F-0558EEFCDFE6}" styleName="">
    <a:tblBg/>
    <a:wholeTbl>
      <a:tcTxStyle b="off" i="off">
        <a:fontRef idx="minor">
          <a:srgbClr val="2A3990"/>
        </a:fontRef>
        <a:srgbClr val="2A3990"/>
      </a:tcTxStyle>
      <a:tcStyle>
        <a:tcBdr>
          <a:left>
            <a:ln w="12700" cap="flat">
              <a:solidFill>
                <a:srgbClr val="2A3990"/>
              </a:solidFill>
              <a:prstDash val="solid"/>
              <a:round/>
            </a:ln>
          </a:left>
          <a:right>
            <a:ln w="12700" cap="flat">
              <a:solidFill>
                <a:srgbClr val="2A3990"/>
              </a:solidFill>
              <a:prstDash val="solid"/>
              <a:round/>
            </a:ln>
          </a:right>
          <a:top>
            <a:ln w="12700" cap="flat">
              <a:solidFill>
                <a:srgbClr val="2A3990"/>
              </a:solidFill>
              <a:prstDash val="solid"/>
              <a:round/>
            </a:ln>
          </a:top>
          <a:bottom>
            <a:ln w="12700" cap="flat">
              <a:solidFill>
                <a:srgbClr val="2A3990"/>
              </a:solidFill>
              <a:prstDash val="solid"/>
              <a:round/>
            </a:ln>
          </a:bottom>
          <a:insideH>
            <a:ln w="12700" cap="flat">
              <a:solidFill>
                <a:srgbClr val="2A3990"/>
              </a:solidFill>
              <a:prstDash val="solid"/>
              <a:round/>
            </a:ln>
          </a:insideH>
          <a:insideV>
            <a:ln w="12700" cap="flat">
              <a:solidFill>
                <a:srgbClr val="2A3990"/>
              </a:solidFill>
              <a:prstDash val="solid"/>
              <a:round/>
            </a:ln>
          </a:insideV>
        </a:tcBdr>
        <a:fill>
          <a:solidFill>
            <a:srgbClr val="D5DBED"/>
          </a:solidFill>
        </a:fill>
      </a:tcStyle>
    </a:wholeTbl>
    <a:band2H>
      <a:tcTxStyle/>
      <a:tcStyle>
        <a:tcBdr/>
        <a:fill>
          <a:solidFill>
            <a:srgbClr val="EBEEF6"/>
          </a:solidFill>
        </a:fill>
      </a:tcStyle>
    </a:band2H>
    <a:firstCol>
      <a:tcTxStyle b="on" i="off">
        <a:fontRef idx="minor">
          <a:srgbClr val="2A3990"/>
        </a:fontRef>
        <a:srgbClr val="2A3990"/>
      </a:tcTxStyle>
      <a:tcStyle>
        <a:tcBdr>
          <a:left>
            <a:ln w="12700" cap="flat">
              <a:solidFill>
                <a:srgbClr val="2A3990"/>
              </a:solidFill>
              <a:prstDash val="solid"/>
              <a:round/>
            </a:ln>
          </a:left>
          <a:right>
            <a:ln w="12700" cap="flat">
              <a:solidFill>
                <a:srgbClr val="2A3990"/>
              </a:solidFill>
              <a:prstDash val="solid"/>
              <a:round/>
            </a:ln>
          </a:right>
          <a:top>
            <a:ln w="12700" cap="flat">
              <a:solidFill>
                <a:srgbClr val="2A3990"/>
              </a:solidFill>
              <a:prstDash val="solid"/>
              <a:round/>
            </a:ln>
          </a:top>
          <a:bottom>
            <a:ln w="12700" cap="flat">
              <a:solidFill>
                <a:srgbClr val="2A3990"/>
              </a:solidFill>
              <a:prstDash val="solid"/>
              <a:round/>
            </a:ln>
          </a:bottom>
          <a:insideH>
            <a:ln w="12700" cap="flat">
              <a:solidFill>
                <a:srgbClr val="2A3990"/>
              </a:solidFill>
              <a:prstDash val="solid"/>
              <a:round/>
            </a:ln>
          </a:insideH>
          <a:insideV>
            <a:ln w="12700" cap="flat">
              <a:solidFill>
                <a:srgbClr val="2A3990"/>
              </a:solidFill>
              <a:prstDash val="solid"/>
              <a:round/>
            </a:ln>
          </a:insideV>
        </a:tcBdr>
        <a:fill>
          <a:solidFill>
            <a:schemeClr val="accent6"/>
          </a:solidFill>
        </a:fill>
      </a:tcStyle>
    </a:firstCol>
    <a:lastRow>
      <a:tcTxStyle b="on" i="off">
        <a:fontRef idx="minor">
          <a:srgbClr val="2A3990"/>
        </a:fontRef>
        <a:srgbClr val="2A3990"/>
      </a:tcTxStyle>
      <a:tcStyle>
        <a:tcBdr>
          <a:left>
            <a:ln w="12700" cap="flat">
              <a:solidFill>
                <a:srgbClr val="2A3990"/>
              </a:solidFill>
              <a:prstDash val="solid"/>
              <a:round/>
            </a:ln>
          </a:left>
          <a:right>
            <a:ln w="12700" cap="flat">
              <a:solidFill>
                <a:srgbClr val="2A3990"/>
              </a:solidFill>
              <a:prstDash val="solid"/>
              <a:round/>
            </a:ln>
          </a:right>
          <a:top>
            <a:ln w="38100" cap="flat">
              <a:solidFill>
                <a:srgbClr val="2A3990"/>
              </a:solidFill>
              <a:prstDash val="solid"/>
              <a:round/>
            </a:ln>
          </a:top>
          <a:bottom>
            <a:ln w="12700" cap="flat">
              <a:solidFill>
                <a:srgbClr val="2A3990"/>
              </a:solidFill>
              <a:prstDash val="solid"/>
              <a:round/>
            </a:ln>
          </a:bottom>
          <a:insideH>
            <a:ln w="12700" cap="flat">
              <a:solidFill>
                <a:srgbClr val="2A3990"/>
              </a:solidFill>
              <a:prstDash val="solid"/>
              <a:round/>
            </a:ln>
          </a:insideH>
          <a:insideV>
            <a:ln w="12700" cap="flat">
              <a:solidFill>
                <a:srgbClr val="2A3990"/>
              </a:solidFill>
              <a:prstDash val="solid"/>
              <a:round/>
            </a:ln>
          </a:insideV>
        </a:tcBdr>
        <a:fill>
          <a:solidFill>
            <a:schemeClr val="accent6"/>
          </a:solidFill>
        </a:fill>
      </a:tcStyle>
    </a:lastRow>
    <a:firstRow>
      <a:tcTxStyle b="on" i="off">
        <a:fontRef idx="minor">
          <a:srgbClr val="2A3990"/>
        </a:fontRef>
        <a:srgbClr val="2A3990"/>
      </a:tcTxStyle>
      <a:tcStyle>
        <a:tcBdr>
          <a:left>
            <a:ln w="12700" cap="flat">
              <a:solidFill>
                <a:srgbClr val="2A3990"/>
              </a:solidFill>
              <a:prstDash val="solid"/>
              <a:round/>
            </a:ln>
          </a:left>
          <a:right>
            <a:ln w="12700" cap="flat">
              <a:solidFill>
                <a:srgbClr val="2A3990"/>
              </a:solidFill>
              <a:prstDash val="solid"/>
              <a:round/>
            </a:ln>
          </a:right>
          <a:top>
            <a:ln w="12700" cap="flat">
              <a:solidFill>
                <a:srgbClr val="2A3990"/>
              </a:solidFill>
              <a:prstDash val="solid"/>
              <a:round/>
            </a:ln>
          </a:top>
          <a:bottom>
            <a:ln w="38100" cap="flat">
              <a:solidFill>
                <a:srgbClr val="2A3990"/>
              </a:solidFill>
              <a:prstDash val="solid"/>
              <a:round/>
            </a:ln>
          </a:bottom>
          <a:insideH>
            <a:ln w="12700" cap="flat">
              <a:solidFill>
                <a:srgbClr val="2A3990"/>
              </a:solidFill>
              <a:prstDash val="solid"/>
              <a:round/>
            </a:ln>
          </a:insideH>
          <a:insideV>
            <a:ln w="12700" cap="flat">
              <a:solidFill>
                <a:srgbClr val="2A3990"/>
              </a:solidFill>
              <a:prstDash val="solid"/>
              <a:round/>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44"/>
    <p:restoredTop sz="94700"/>
  </p:normalViewPr>
  <p:slideViewPr>
    <p:cSldViewPr snapToGrid="0" snapToObjects="1">
      <p:cViewPr varScale="1">
        <p:scale>
          <a:sx n="123" d="100"/>
          <a:sy n="123" d="100"/>
        </p:scale>
        <p:origin x="78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xfrm>
            <a:off x="1143000" y="685800"/>
            <a:ext cx="4572000" cy="3429000"/>
          </a:xfrm>
          <a:prstGeom prst="rect">
            <a:avLst/>
          </a:prstGeom>
        </p:spPr>
        <p:txBody>
          <a:bodyPr/>
          <a:lstStyle/>
          <a:p>
            <a:endParaRPr/>
          </a:p>
        </p:txBody>
      </p:sp>
      <p:sp>
        <p:nvSpPr>
          <p:cNvPr id="143" name="Shape 14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xfrm>
            <a:off x="381000" y="685800"/>
            <a:ext cx="6096000" cy="3429000"/>
          </a:xfrm>
          <a:prstGeom prst="rect">
            <a:avLst/>
          </a:prstGeom>
        </p:spPr>
        <p:txBody>
          <a:bodyPr/>
          <a:lstStyle/>
          <a:p>
            <a:endParaRPr/>
          </a:p>
        </p:txBody>
      </p:sp>
      <p:sp>
        <p:nvSpPr>
          <p:cNvPr id="253" name="Shape 253"/>
          <p:cNvSpPr>
            <a:spLocks noGrp="1"/>
          </p:cNvSpPr>
          <p:nvPr>
            <p:ph type="body" sz="quarter" idx="1"/>
          </p:nvPr>
        </p:nvSpPr>
        <p:spPr>
          <a:prstGeom prst="rect">
            <a:avLst/>
          </a:prstGeom>
        </p:spPr>
        <p:txBody>
          <a:bodyPr/>
          <a:lstStyle>
            <a:lvl1pPr>
              <a:lnSpc>
                <a:spcPct val="115000"/>
              </a:lnSpc>
              <a:spcBef>
                <a:spcPts val="1600"/>
              </a:spcBef>
              <a:defRPr sz="1800"/>
            </a:lvl1pPr>
          </a:lstStyle>
          <a:p>
            <a:r>
              <a:t>data[data &lt; 10 and data &gt; 5]  fails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p:bg>
      <p:bgPr>
        <a:solidFill>
          <a:srgbClr val="2A3990"/>
        </a:solidFill>
        <a:effectLst/>
      </p:bgPr>
    </p:bg>
    <p:spTree>
      <p:nvGrpSpPr>
        <p:cNvPr id="1" name=""/>
        <p:cNvGrpSpPr/>
        <p:nvPr/>
      </p:nvGrpSpPr>
      <p:grpSpPr>
        <a:xfrm>
          <a:off x="0" y="0"/>
          <a:ext cx="0" cy="0"/>
          <a:chOff x="0" y="0"/>
          <a:chExt cx="0" cy="0"/>
        </a:xfrm>
      </p:grpSpPr>
      <p:grpSp>
        <p:nvGrpSpPr>
          <p:cNvPr id="20" name="Google Shape;10;p2"/>
          <p:cNvGrpSpPr/>
          <p:nvPr/>
        </p:nvGrpSpPr>
        <p:grpSpPr>
          <a:xfrm>
            <a:off x="6098377" y="3"/>
            <a:ext cx="3045627" cy="2030575"/>
            <a:chOff x="0" y="0"/>
            <a:chExt cx="3045626" cy="2030573"/>
          </a:xfrm>
        </p:grpSpPr>
        <p:sp>
          <p:nvSpPr>
            <p:cNvPr id="15" name="Google Shape;11;p2"/>
            <p:cNvSpPr/>
            <p:nvPr/>
          </p:nvSpPr>
          <p:spPr>
            <a:xfrm>
              <a:off x="2030424" y="10"/>
              <a:ext cx="1015202" cy="1015203"/>
            </a:xfrm>
            <a:prstGeom prst="rect">
              <a:avLst/>
            </a:prstGeom>
            <a:solidFill>
              <a:schemeClr val="accent1"/>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Arial"/>
                </a:defRPr>
              </a:pPr>
              <a:endParaRPr/>
            </a:p>
          </p:txBody>
        </p:sp>
        <p:sp>
          <p:nvSpPr>
            <p:cNvPr id="16" name="Google Shape;12;p2"/>
            <p:cNvSpPr/>
            <p:nvPr/>
          </p:nvSpPr>
          <p:spPr>
            <a:xfrm flipH="1">
              <a:off x="1015084" y="-1"/>
              <a:ext cx="1015202" cy="10152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2"/>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Arial"/>
                </a:defRPr>
              </a:pPr>
              <a:endParaRPr/>
            </a:p>
          </p:txBody>
        </p:sp>
        <p:sp>
          <p:nvSpPr>
            <p:cNvPr id="17" name="Google Shape;13;p2"/>
            <p:cNvSpPr/>
            <p:nvPr/>
          </p:nvSpPr>
          <p:spPr>
            <a:xfrm rot="10800000" flipH="1">
              <a:off x="1015209" y="102"/>
              <a:ext cx="1015202" cy="10152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6"/>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Arial"/>
                </a:defRPr>
              </a:pPr>
              <a:endParaRPr/>
            </a:p>
          </p:txBody>
        </p:sp>
        <p:sp>
          <p:nvSpPr>
            <p:cNvPr id="18" name="Google Shape;14;p2"/>
            <p:cNvSpPr/>
            <p:nvPr/>
          </p:nvSpPr>
          <p:spPr>
            <a:xfrm rot="10800000">
              <a:off x="-1" y="92"/>
              <a:ext cx="1015203" cy="10152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1"/>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Arial"/>
                </a:defRPr>
              </a:pPr>
              <a:endParaRPr/>
            </a:p>
          </p:txBody>
        </p:sp>
        <p:sp>
          <p:nvSpPr>
            <p:cNvPr id="19" name="Google Shape;15;p2"/>
            <p:cNvSpPr/>
            <p:nvPr/>
          </p:nvSpPr>
          <p:spPr>
            <a:xfrm rot="10800000">
              <a:off x="2030410" y="1015369"/>
              <a:ext cx="1015202" cy="101520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6"/>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Arial"/>
                </a:defRPr>
              </a:pPr>
              <a:endParaRPr/>
            </a:p>
          </p:txBody>
        </p:sp>
      </p:grpSp>
      <p:sp>
        <p:nvSpPr>
          <p:cNvPr id="21" name="Title Text"/>
          <p:cNvSpPr txBox="1">
            <a:spLocks noGrp="1"/>
          </p:cNvSpPr>
          <p:nvPr>
            <p:ph type="title"/>
          </p:nvPr>
        </p:nvSpPr>
        <p:spPr>
          <a:xfrm>
            <a:off x="598100" y="1775222"/>
            <a:ext cx="8222100" cy="838802"/>
          </a:xfrm>
          <a:prstGeom prst="rect">
            <a:avLst/>
          </a:prstGeom>
        </p:spPr>
        <p:txBody>
          <a:bodyPr anchor="b"/>
          <a:lstStyle>
            <a:lvl1pPr>
              <a:defRPr sz="4200">
                <a:solidFill>
                  <a:srgbClr val="FFFFFF"/>
                </a:solidFill>
                <a:latin typeface="Open Sans"/>
                <a:ea typeface="Open Sans"/>
                <a:cs typeface="Open Sans"/>
                <a:sym typeface="Open Sans"/>
              </a:defRPr>
            </a:lvl1pPr>
          </a:lstStyle>
          <a:p>
            <a:r>
              <a:t>Title Text</a:t>
            </a:r>
          </a:p>
        </p:txBody>
      </p:sp>
      <p:sp>
        <p:nvSpPr>
          <p:cNvPr id="22" name="Body Level One…"/>
          <p:cNvSpPr txBox="1">
            <a:spLocks noGrp="1"/>
          </p:cNvSpPr>
          <p:nvPr>
            <p:ph type="body" sz="quarter" idx="1"/>
          </p:nvPr>
        </p:nvSpPr>
        <p:spPr>
          <a:xfrm>
            <a:off x="598088" y="2715911"/>
            <a:ext cx="8222100" cy="432902"/>
          </a:xfrm>
          <a:prstGeom prst="rect">
            <a:avLst/>
          </a:prstGeom>
        </p:spPr>
        <p:txBody>
          <a:bodyPr/>
          <a:lstStyle>
            <a:lvl1pPr marL="228600" indent="-114300">
              <a:lnSpc>
                <a:spcPct val="100000"/>
              </a:lnSpc>
              <a:buClrTx/>
              <a:buSzTx/>
              <a:buFontTx/>
              <a:buNone/>
              <a:defRPr sz="2100">
                <a:solidFill>
                  <a:srgbClr val="FFFFFF"/>
                </a:solidFill>
              </a:defRPr>
            </a:lvl1pPr>
            <a:lvl2pPr marL="228600" indent="114300">
              <a:lnSpc>
                <a:spcPct val="100000"/>
              </a:lnSpc>
              <a:buClrTx/>
              <a:buSzTx/>
              <a:buFontTx/>
              <a:buNone/>
              <a:defRPr sz="2100">
                <a:solidFill>
                  <a:srgbClr val="FFFFFF"/>
                </a:solidFill>
              </a:defRPr>
            </a:lvl2pPr>
            <a:lvl3pPr marL="228600" indent="114300">
              <a:lnSpc>
                <a:spcPct val="100000"/>
              </a:lnSpc>
              <a:buClrTx/>
              <a:buSzTx/>
              <a:buFontTx/>
              <a:buNone/>
              <a:defRPr sz="2100">
                <a:solidFill>
                  <a:srgbClr val="FFFFFF"/>
                </a:solidFill>
              </a:defRPr>
            </a:lvl3pPr>
            <a:lvl4pPr marL="228600" indent="114300">
              <a:lnSpc>
                <a:spcPct val="100000"/>
              </a:lnSpc>
              <a:buClrTx/>
              <a:buSzTx/>
              <a:buFontTx/>
              <a:buNone/>
              <a:defRPr sz="2100">
                <a:solidFill>
                  <a:srgbClr val="FFFFFF"/>
                </a:solidFill>
              </a:defRPr>
            </a:lvl4pPr>
            <a:lvl5pPr marL="228600" indent="114300">
              <a:lnSpc>
                <a:spcPct val="100000"/>
              </a:lnSpc>
              <a:buClrTx/>
              <a:buSzTx/>
              <a:buFontTx/>
              <a:buNone/>
              <a:defRPr sz="2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xfrm>
            <a:off x="8668352" y="4667666"/>
            <a:ext cx="340780" cy="36064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BIG_NUMBER">
    <p:bg>
      <p:bgPr>
        <a:solidFill>
          <a:srgbClr val="2A3990"/>
        </a:solidFill>
        <a:effectLst/>
      </p:bgPr>
    </p:bg>
    <p:spTree>
      <p:nvGrpSpPr>
        <p:cNvPr id="1" name=""/>
        <p:cNvGrpSpPr/>
        <p:nvPr/>
      </p:nvGrpSpPr>
      <p:grpSpPr>
        <a:xfrm>
          <a:off x="0" y="0"/>
          <a:ext cx="0" cy="0"/>
          <a:chOff x="0" y="0"/>
          <a:chExt cx="0" cy="0"/>
        </a:xfrm>
      </p:grpSpPr>
      <p:grpSp>
        <p:nvGrpSpPr>
          <p:cNvPr id="117" name="Google Shape;70;p11"/>
          <p:cNvGrpSpPr/>
          <p:nvPr/>
        </p:nvGrpSpPr>
        <p:grpSpPr>
          <a:xfrm>
            <a:off x="6098377" y="3"/>
            <a:ext cx="3045627" cy="2030575"/>
            <a:chOff x="0" y="0"/>
            <a:chExt cx="3045626" cy="2030573"/>
          </a:xfrm>
        </p:grpSpPr>
        <p:sp>
          <p:nvSpPr>
            <p:cNvPr id="112" name="Google Shape;71;p11"/>
            <p:cNvSpPr/>
            <p:nvPr/>
          </p:nvSpPr>
          <p:spPr>
            <a:xfrm>
              <a:off x="2030424" y="10"/>
              <a:ext cx="1015202" cy="1015203"/>
            </a:xfrm>
            <a:prstGeom prst="rect">
              <a:avLst/>
            </a:prstGeom>
            <a:solidFill>
              <a:schemeClr val="accent1"/>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Arial"/>
                </a:defRPr>
              </a:pPr>
              <a:endParaRPr/>
            </a:p>
          </p:txBody>
        </p:sp>
        <p:sp>
          <p:nvSpPr>
            <p:cNvPr id="113" name="Google Shape;72;p11"/>
            <p:cNvSpPr/>
            <p:nvPr/>
          </p:nvSpPr>
          <p:spPr>
            <a:xfrm flipH="1">
              <a:off x="1015084" y="-1"/>
              <a:ext cx="1015202" cy="10152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2"/>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Arial"/>
                </a:defRPr>
              </a:pPr>
              <a:endParaRPr/>
            </a:p>
          </p:txBody>
        </p:sp>
        <p:sp>
          <p:nvSpPr>
            <p:cNvPr id="114" name="Google Shape;73;p11"/>
            <p:cNvSpPr/>
            <p:nvPr/>
          </p:nvSpPr>
          <p:spPr>
            <a:xfrm rot="10800000" flipH="1">
              <a:off x="1015209" y="102"/>
              <a:ext cx="1015202" cy="10152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6"/>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Arial"/>
                </a:defRPr>
              </a:pPr>
              <a:endParaRPr/>
            </a:p>
          </p:txBody>
        </p:sp>
        <p:sp>
          <p:nvSpPr>
            <p:cNvPr id="115" name="Google Shape;74;p11"/>
            <p:cNvSpPr/>
            <p:nvPr/>
          </p:nvSpPr>
          <p:spPr>
            <a:xfrm rot="10800000">
              <a:off x="-1" y="92"/>
              <a:ext cx="1015203" cy="10152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1"/>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Arial"/>
                </a:defRPr>
              </a:pPr>
              <a:endParaRPr/>
            </a:p>
          </p:txBody>
        </p:sp>
        <p:sp>
          <p:nvSpPr>
            <p:cNvPr id="116" name="Google Shape;75;p11"/>
            <p:cNvSpPr/>
            <p:nvPr/>
          </p:nvSpPr>
          <p:spPr>
            <a:xfrm rot="10800000">
              <a:off x="2030410" y="1015369"/>
              <a:ext cx="1015202" cy="101520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6"/>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Arial"/>
                </a:defRPr>
              </a:pPr>
              <a:endParaRPr/>
            </a:p>
          </p:txBody>
        </p:sp>
      </p:grpSp>
      <p:sp>
        <p:nvSpPr>
          <p:cNvPr id="118" name="Title Text"/>
          <p:cNvSpPr txBox="1">
            <a:spLocks noGrp="1"/>
          </p:cNvSpPr>
          <p:nvPr>
            <p:ph type="title"/>
          </p:nvPr>
        </p:nvSpPr>
        <p:spPr>
          <a:xfrm>
            <a:off x="311698" y="1256049"/>
            <a:ext cx="8520603" cy="2030703"/>
          </a:xfrm>
          <a:prstGeom prst="rect">
            <a:avLst/>
          </a:prstGeom>
        </p:spPr>
        <p:txBody>
          <a:bodyPr anchor="b"/>
          <a:lstStyle>
            <a:lvl1pPr algn="ctr">
              <a:defRPr sz="12000">
                <a:solidFill>
                  <a:srgbClr val="FFFFFF"/>
                </a:solidFill>
                <a:latin typeface="Open Sans"/>
                <a:ea typeface="Open Sans"/>
                <a:cs typeface="Open Sans"/>
                <a:sym typeface="Open Sans"/>
              </a:defRPr>
            </a:lvl1pPr>
          </a:lstStyle>
          <a:p>
            <a:r>
              <a:t>Title Text</a:t>
            </a:r>
          </a:p>
        </p:txBody>
      </p:sp>
      <p:sp>
        <p:nvSpPr>
          <p:cNvPr id="119" name="Body Level One…"/>
          <p:cNvSpPr txBox="1">
            <a:spLocks noGrp="1"/>
          </p:cNvSpPr>
          <p:nvPr>
            <p:ph type="body" sz="half" idx="1"/>
          </p:nvPr>
        </p:nvSpPr>
        <p:spPr>
          <a:xfrm>
            <a:off x="311698" y="3369224"/>
            <a:ext cx="8520603" cy="1281902"/>
          </a:xfrm>
          <a:prstGeom prst="rect">
            <a:avLst/>
          </a:prstGeom>
        </p:spPr>
        <p:txBody>
          <a:bodyPr/>
          <a:lstStyle>
            <a:lvl1pPr algn="ctr">
              <a:buClr>
                <a:srgbClr val="FFFFFF"/>
              </a:buClr>
              <a:defRPr>
                <a:solidFill>
                  <a:srgbClr val="FFFFFF"/>
                </a:solidFill>
              </a:defRPr>
            </a:lvl1pPr>
            <a:lvl2pPr algn="ctr">
              <a:buClr>
                <a:srgbClr val="FFFFFF"/>
              </a:buClr>
              <a:defRPr>
                <a:solidFill>
                  <a:srgbClr val="FFFFFF"/>
                </a:solidFill>
              </a:defRPr>
            </a:lvl2pPr>
            <a:lvl3pPr algn="ctr">
              <a:buClr>
                <a:srgbClr val="FFFFFF"/>
              </a:buClr>
              <a:defRPr>
                <a:solidFill>
                  <a:srgbClr val="FFFFFF"/>
                </a:solidFill>
              </a:defRPr>
            </a:lvl3pPr>
            <a:lvl4pPr algn="ctr">
              <a:buClr>
                <a:srgbClr val="FFFFFF"/>
              </a:buClr>
              <a:defRPr>
                <a:solidFill>
                  <a:srgbClr val="FFFFFF"/>
                </a:solidFill>
              </a:defRPr>
            </a:lvl4pPr>
            <a:lvl5pPr algn="ct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0" name="Slide Number"/>
          <p:cNvSpPr txBox="1">
            <a:spLocks noGrp="1"/>
          </p:cNvSpPr>
          <p:nvPr>
            <p:ph type="sldNum" sz="quarter" idx="2"/>
          </p:nvPr>
        </p:nvSpPr>
        <p:spPr>
          <a:xfrm>
            <a:off x="8668352" y="4667666"/>
            <a:ext cx="340780" cy="36064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FFFFFF"/>
        </a:solidFill>
        <a:effectLst/>
      </p:bgPr>
    </p:bg>
    <p:spTree>
      <p:nvGrpSpPr>
        <p:cNvPr id="1" name=""/>
        <p:cNvGrpSpPr/>
        <p:nvPr/>
      </p:nvGrpSpPr>
      <p:grpSpPr>
        <a:xfrm>
          <a:off x="0" y="0"/>
          <a:ext cx="0" cy="0"/>
          <a:chOff x="0" y="0"/>
          <a:chExt cx="0" cy="0"/>
        </a:xfrm>
      </p:grpSpPr>
      <p:sp>
        <p:nvSpPr>
          <p:cNvPr id="127" name="Slide Number"/>
          <p:cNvSpPr txBox="1">
            <a:spLocks noGrp="1"/>
          </p:cNvSpPr>
          <p:nvPr>
            <p:ph type="sldNum" sz="quarter" idx="2"/>
          </p:nvPr>
        </p:nvSpPr>
        <p:spPr>
          <a:xfrm>
            <a:off x="8668352" y="4667666"/>
            <a:ext cx="340780" cy="360649"/>
          </a:xfrm>
          <a:prstGeom prst="rect">
            <a:avLst/>
          </a:prstGeom>
        </p:spPr>
        <p:txBody>
          <a:bodyPr/>
          <a:lstStyle>
            <a:lvl1pPr>
              <a:defRPr>
                <a:solidFill>
                  <a:srgbClr val="434343"/>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OBJECT">
    <p:bg>
      <p:bgPr>
        <a:solidFill>
          <a:srgbClr val="FFFFFF"/>
        </a:solidFill>
        <a:effectLst/>
      </p:bgPr>
    </p:bg>
    <p:spTree>
      <p:nvGrpSpPr>
        <p:cNvPr id="1" name=""/>
        <p:cNvGrpSpPr/>
        <p:nvPr/>
      </p:nvGrpSpPr>
      <p:grpSpPr>
        <a:xfrm>
          <a:off x="0" y="0"/>
          <a:ext cx="0" cy="0"/>
          <a:chOff x="0" y="0"/>
          <a:chExt cx="0" cy="0"/>
        </a:xfrm>
      </p:grpSpPr>
      <p:sp>
        <p:nvSpPr>
          <p:cNvPr id="134" name="Title Text"/>
          <p:cNvSpPr txBox="1">
            <a:spLocks noGrp="1"/>
          </p:cNvSpPr>
          <p:nvPr>
            <p:ph type="title"/>
          </p:nvPr>
        </p:nvSpPr>
        <p:spPr>
          <a:xfrm>
            <a:off x="457200" y="205978"/>
            <a:ext cx="8229600" cy="857400"/>
          </a:xfrm>
          <a:prstGeom prst="rect">
            <a:avLst/>
          </a:prstGeom>
        </p:spPr>
        <p:txBody>
          <a:bodyPr anchor="ctr"/>
          <a:lstStyle>
            <a:lvl1pPr algn="ctr">
              <a:defRPr sz="4400">
                <a:solidFill>
                  <a:srgbClr val="2A3990"/>
                </a:solidFill>
                <a:latin typeface="Open Sans"/>
                <a:ea typeface="Open Sans"/>
                <a:cs typeface="Open Sans"/>
                <a:sym typeface="Open Sans"/>
              </a:defRPr>
            </a:lvl1pPr>
          </a:lstStyle>
          <a:p>
            <a:r>
              <a:t>Title Text</a:t>
            </a:r>
          </a:p>
        </p:txBody>
      </p:sp>
      <p:sp>
        <p:nvSpPr>
          <p:cNvPr id="135" name="Body Level One…"/>
          <p:cNvSpPr txBox="1">
            <a:spLocks noGrp="1"/>
          </p:cNvSpPr>
          <p:nvPr>
            <p:ph type="body" idx="1"/>
          </p:nvPr>
        </p:nvSpPr>
        <p:spPr>
          <a:xfrm>
            <a:off x="457200" y="1200150"/>
            <a:ext cx="8229600" cy="3394501"/>
          </a:xfrm>
          <a:prstGeom prst="rect">
            <a:avLst/>
          </a:prstGeom>
        </p:spPr>
        <p:txBody>
          <a:bodyPr/>
          <a:lstStyle>
            <a:lvl1pPr indent="-431800">
              <a:spcBef>
                <a:spcPts val="600"/>
              </a:spcBef>
              <a:buClr>
                <a:srgbClr val="2A3990"/>
              </a:buClr>
              <a:buSzPts val="3200"/>
              <a:buFont typeface="Arial"/>
              <a:buChar char="•"/>
              <a:defRPr sz="3200">
                <a:solidFill>
                  <a:srgbClr val="2A3990"/>
                </a:solidFill>
              </a:defRPr>
            </a:lvl1pPr>
            <a:lvl2pPr marL="972457" indent="-464457">
              <a:spcBef>
                <a:spcPts val="600"/>
              </a:spcBef>
              <a:buClr>
                <a:srgbClr val="2A3990"/>
              </a:buClr>
              <a:buSzPts val="3200"/>
              <a:buFont typeface="Arial"/>
              <a:buChar char="–"/>
              <a:defRPr sz="3200">
                <a:solidFill>
                  <a:srgbClr val="2A3990"/>
                </a:solidFill>
              </a:defRPr>
            </a:lvl2pPr>
            <a:lvl3pPr marL="1498600" indent="-508000">
              <a:spcBef>
                <a:spcPts val="600"/>
              </a:spcBef>
              <a:buClr>
                <a:srgbClr val="2A3990"/>
              </a:buClr>
              <a:buSzPts val="3200"/>
              <a:buFont typeface="Arial"/>
              <a:buChar char="•"/>
              <a:defRPr sz="3200">
                <a:solidFill>
                  <a:srgbClr val="2A3990"/>
                </a:solidFill>
              </a:defRPr>
            </a:lvl3pPr>
            <a:lvl4pPr marL="2042160" indent="-568960">
              <a:spcBef>
                <a:spcPts val="600"/>
              </a:spcBef>
              <a:buClr>
                <a:srgbClr val="2A3990"/>
              </a:buClr>
              <a:buSzPts val="3200"/>
              <a:buFont typeface="Arial"/>
              <a:buChar char="–"/>
              <a:defRPr sz="3200">
                <a:solidFill>
                  <a:srgbClr val="2A3990"/>
                </a:solidFill>
              </a:defRPr>
            </a:lvl4pPr>
            <a:lvl5pPr marL="2499360" indent="-568960">
              <a:spcBef>
                <a:spcPts val="600"/>
              </a:spcBef>
              <a:buClr>
                <a:srgbClr val="2A3990"/>
              </a:buClr>
              <a:buSzPts val="3200"/>
              <a:buFont typeface="Arial"/>
              <a:buChar char="»"/>
              <a:defRPr sz="3200">
                <a:solidFill>
                  <a:srgbClr val="2A3990"/>
                </a:solidFill>
              </a:defRPr>
            </a:lvl5pPr>
          </a:lstStyle>
          <a:p>
            <a:r>
              <a:t>Body Level One</a:t>
            </a:r>
          </a:p>
          <a:p>
            <a:pPr lvl="1"/>
            <a:r>
              <a:t>Body Level Two</a:t>
            </a:r>
          </a:p>
          <a:p>
            <a:pPr lvl="2"/>
            <a:r>
              <a:t>Body Level Three</a:t>
            </a:r>
          </a:p>
          <a:p>
            <a:pPr lvl="3"/>
            <a:r>
              <a:t>Body Level Four</a:t>
            </a:r>
          </a:p>
          <a:p>
            <a:pPr lvl="4"/>
            <a:r>
              <a:t>Body Level Five</a:t>
            </a:r>
          </a:p>
        </p:txBody>
      </p:sp>
      <p:sp>
        <p:nvSpPr>
          <p:cNvPr id="136" name="Slide Number"/>
          <p:cNvSpPr txBox="1">
            <a:spLocks noGrp="1"/>
          </p:cNvSpPr>
          <p:nvPr>
            <p:ph type="sldNum" sz="quarter" idx="2"/>
          </p:nvPr>
        </p:nvSpPr>
        <p:spPr>
          <a:xfrm>
            <a:off x="8408424" y="4750564"/>
            <a:ext cx="278377" cy="307299"/>
          </a:xfrm>
          <a:prstGeom prst="rect">
            <a:avLst/>
          </a:prstGeom>
        </p:spPr>
        <p:txBody>
          <a:bodyPr lIns="45699" tIns="45699" rIns="45699" bIns="45699"/>
          <a:lstStyle>
            <a:lvl1pPr>
              <a:defRPr sz="12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SECTION_HEADER">
    <p:bg>
      <p:bgPr>
        <a:solidFill>
          <a:srgbClr val="2A3990"/>
        </a:solidFill>
        <a:effectLst/>
      </p:bgPr>
    </p:bg>
    <p:spTree>
      <p:nvGrpSpPr>
        <p:cNvPr id="1" name=""/>
        <p:cNvGrpSpPr/>
        <p:nvPr/>
      </p:nvGrpSpPr>
      <p:grpSpPr>
        <a:xfrm>
          <a:off x="0" y="0"/>
          <a:ext cx="0" cy="0"/>
          <a:chOff x="0" y="0"/>
          <a:chExt cx="0" cy="0"/>
        </a:xfrm>
      </p:grpSpPr>
      <p:grpSp>
        <p:nvGrpSpPr>
          <p:cNvPr id="35" name="Google Shape;20;p3"/>
          <p:cNvGrpSpPr/>
          <p:nvPr/>
        </p:nvGrpSpPr>
        <p:grpSpPr>
          <a:xfrm>
            <a:off x="6098377" y="3"/>
            <a:ext cx="3045627" cy="2030575"/>
            <a:chOff x="0" y="0"/>
            <a:chExt cx="3045626" cy="2030573"/>
          </a:xfrm>
        </p:grpSpPr>
        <p:sp>
          <p:nvSpPr>
            <p:cNvPr id="30" name="Google Shape;21;p3"/>
            <p:cNvSpPr/>
            <p:nvPr/>
          </p:nvSpPr>
          <p:spPr>
            <a:xfrm>
              <a:off x="2030424" y="10"/>
              <a:ext cx="1015202" cy="1015203"/>
            </a:xfrm>
            <a:prstGeom prst="rect">
              <a:avLst/>
            </a:prstGeom>
            <a:solidFill>
              <a:schemeClr val="accent1"/>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Arial"/>
                </a:defRPr>
              </a:pPr>
              <a:endParaRPr/>
            </a:p>
          </p:txBody>
        </p:sp>
        <p:sp>
          <p:nvSpPr>
            <p:cNvPr id="31" name="Google Shape;22;p3"/>
            <p:cNvSpPr/>
            <p:nvPr/>
          </p:nvSpPr>
          <p:spPr>
            <a:xfrm flipH="1">
              <a:off x="1015084" y="-1"/>
              <a:ext cx="1015202" cy="10152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2"/>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Arial"/>
                </a:defRPr>
              </a:pPr>
              <a:endParaRPr/>
            </a:p>
          </p:txBody>
        </p:sp>
        <p:sp>
          <p:nvSpPr>
            <p:cNvPr id="32" name="Google Shape;23;p3"/>
            <p:cNvSpPr/>
            <p:nvPr/>
          </p:nvSpPr>
          <p:spPr>
            <a:xfrm rot="10800000" flipH="1">
              <a:off x="1015209" y="102"/>
              <a:ext cx="1015202" cy="10152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6"/>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Arial"/>
                </a:defRPr>
              </a:pPr>
              <a:endParaRPr/>
            </a:p>
          </p:txBody>
        </p:sp>
        <p:sp>
          <p:nvSpPr>
            <p:cNvPr id="33" name="Google Shape;24;p3"/>
            <p:cNvSpPr/>
            <p:nvPr/>
          </p:nvSpPr>
          <p:spPr>
            <a:xfrm rot="10800000">
              <a:off x="-1" y="92"/>
              <a:ext cx="1015203" cy="10152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1"/>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Arial"/>
                </a:defRPr>
              </a:pPr>
              <a:endParaRPr/>
            </a:p>
          </p:txBody>
        </p:sp>
        <p:sp>
          <p:nvSpPr>
            <p:cNvPr id="34" name="Google Shape;25;p3"/>
            <p:cNvSpPr/>
            <p:nvPr/>
          </p:nvSpPr>
          <p:spPr>
            <a:xfrm rot="10800000">
              <a:off x="2030410" y="1015369"/>
              <a:ext cx="1015202" cy="101520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6"/>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Arial"/>
                </a:defRPr>
              </a:pPr>
              <a:endParaRPr/>
            </a:p>
          </p:txBody>
        </p:sp>
      </p:grpSp>
      <p:sp>
        <p:nvSpPr>
          <p:cNvPr id="36" name="Title Text"/>
          <p:cNvSpPr txBox="1">
            <a:spLocks noGrp="1"/>
          </p:cNvSpPr>
          <p:nvPr>
            <p:ph type="title"/>
          </p:nvPr>
        </p:nvSpPr>
        <p:spPr>
          <a:xfrm>
            <a:off x="598100" y="2152345"/>
            <a:ext cx="8222100" cy="838802"/>
          </a:xfrm>
          <a:prstGeom prst="rect">
            <a:avLst/>
          </a:prstGeom>
        </p:spPr>
        <p:txBody>
          <a:bodyPr anchor="ctr"/>
          <a:lstStyle>
            <a:lvl1pPr>
              <a:defRPr sz="4200">
                <a:solidFill>
                  <a:srgbClr val="FFFFFF"/>
                </a:solidFill>
                <a:latin typeface="Open Sans"/>
                <a:ea typeface="Open Sans"/>
                <a:cs typeface="Open Sans"/>
                <a:sym typeface="Open Sans"/>
              </a:defRPr>
            </a:lvl1pPr>
          </a:lstStyle>
          <a:p>
            <a:r>
              <a:t>Title Text</a:t>
            </a:r>
          </a:p>
        </p:txBody>
      </p:sp>
      <p:sp>
        <p:nvSpPr>
          <p:cNvPr id="37" name="Slide Number"/>
          <p:cNvSpPr txBox="1">
            <a:spLocks noGrp="1"/>
          </p:cNvSpPr>
          <p:nvPr>
            <p:ph type="sldNum" sz="quarter" idx="2"/>
          </p:nvPr>
        </p:nvSpPr>
        <p:spPr>
          <a:xfrm>
            <a:off x="8668352" y="4667666"/>
            <a:ext cx="340780" cy="36064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_AND_BODY">
    <p:spTree>
      <p:nvGrpSpPr>
        <p:cNvPr id="1" name=""/>
        <p:cNvGrpSpPr/>
        <p:nvPr/>
      </p:nvGrpSpPr>
      <p:grpSpPr>
        <a:xfrm>
          <a:off x="0" y="0"/>
          <a:ext cx="0" cy="0"/>
          <a:chOff x="0" y="0"/>
          <a:chExt cx="0" cy="0"/>
        </a:xfrm>
      </p:grpSpPr>
      <p:sp>
        <p:nvSpPr>
          <p:cNvPr id="44" name="Title Text"/>
          <p:cNvSpPr txBox="1">
            <a:spLocks noGrp="1"/>
          </p:cNvSpPr>
          <p:nvPr>
            <p:ph type="title"/>
          </p:nvPr>
        </p:nvSpPr>
        <p:spPr>
          <a:prstGeom prst="rect">
            <a:avLst/>
          </a:prstGeom>
        </p:spPr>
        <p:txBody>
          <a:bodyPr/>
          <a:lstStyle/>
          <a:p>
            <a:r>
              <a:t>Title Text</a:t>
            </a:r>
          </a:p>
        </p:txBody>
      </p:sp>
      <p:sp>
        <p:nvSpPr>
          <p:cNvPr id="4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_AND_TWO_COLUMNS">
    <p:spTree>
      <p:nvGrpSpPr>
        <p:cNvPr id="1" name=""/>
        <p:cNvGrpSpPr/>
        <p:nvPr/>
      </p:nvGrpSpPr>
      <p:grpSpPr>
        <a:xfrm>
          <a:off x="0" y="0"/>
          <a:ext cx="0" cy="0"/>
          <a:chOff x="0" y="0"/>
          <a:chExt cx="0" cy="0"/>
        </a:xfrm>
      </p:grpSpPr>
      <p:sp>
        <p:nvSpPr>
          <p:cNvPr id="53" name="Slide Number"/>
          <p:cNvSpPr txBox="1">
            <a:spLocks noGrp="1"/>
          </p:cNvSpPr>
          <p:nvPr>
            <p:ph type="sldNum" sz="quarter" idx="2"/>
          </p:nvPr>
        </p:nvSpPr>
        <p:spPr>
          <a:xfrm>
            <a:off x="7512652" y="4638109"/>
            <a:ext cx="340780" cy="360649"/>
          </a:xfrm>
          <a:prstGeom prst="rect">
            <a:avLst/>
          </a:prstGeom>
        </p:spPr>
        <p:txBody>
          <a:bodyPr/>
          <a:lstStyle>
            <a:lvl1pPr>
              <a:defRPr>
                <a:solidFill>
                  <a:srgbClr val="F8F3CB"/>
                </a:solidFil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_ONLY">
    <p:spTree>
      <p:nvGrpSpPr>
        <p:cNvPr id="1" name=""/>
        <p:cNvGrpSpPr/>
        <p:nvPr/>
      </p:nvGrpSpPr>
      <p:grpSpPr>
        <a:xfrm>
          <a:off x="0" y="0"/>
          <a:ext cx="0" cy="0"/>
          <a:chOff x="0" y="0"/>
          <a:chExt cx="0" cy="0"/>
        </a:xfrm>
      </p:grpSpPr>
      <p:sp>
        <p:nvSpPr>
          <p:cNvPr id="60" name="Title Text"/>
          <p:cNvSpPr txBox="1">
            <a:spLocks noGrp="1"/>
          </p:cNvSpPr>
          <p:nvPr>
            <p:ph type="title"/>
          </p:nvPr>
        </p:nvSpPr>
        <p:spPr>
          <a:xfrm>
            <a:off x="311698" y="410000"/>
            <a:ext cx="8520603" cy="607802"/>
          </a:xfrm>
          <a:prstGeom prst="rect">
            <a:avLst/>
          </a:prstGeom>
        </p:spPr>
        <p:txBody>
          <a:bodyPr/>
          <a:lstStyle>
            <a:lvl1pPr>
              <a:defRPr>
                <a:solidFill>
                  <a:srgbClr val="2A3990"/>
                </a:solidFill>
                <a:latin typeface="Open Sans"/>
                <a:ea typeface="Open Sans"/>
                <a:cs typeface="Open Sans"/>
                <a:sym typeface="Open Sans"/>
              </a:defRPr>
            </a:lvl1pPr>
          </a:lstStyle>
          <a:p>
            <a:r>
              <a:t>Title Text</a:t>
            </a:r>
          </a:p>
        </p:txBody>
      </p:sp>
      <p:sp>
        <p:nvSpPr>
          <p:cNvPr id="61" name="Rectangle"/>
          <p:cNvSpPr/>
          <p:nvPr/>
        </p:nvSpPr>
        <p:spPr>
          <a:xfrm>
            <a:off x="-655" y="4533900"/>
            <a:ext cx="9145310" cy="607801"/>
          </a:xfrm>
          <a:prstGeom prst="rect">
            <a:avLst/>
          </a:prstGeom>
          <a:solidFill>
            <a:srgbClr val="003262"/>
          </a:solidFill>
          <a:ln w="12700">
            <a:miter lim="400000"/>
          </a:ln>
        </p:spPr>
        <p:txBody>
          <a:bodyPr lIns="50800" tIns="50800" rIns="50800" bIns="50800" anchor="ct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pic>
        <p:nvPicPr>
          <p:cNvPr id="62" name="ucberkeleyLogo2-white.png" descr="ucberkeleyLogo2-white.png"/>
          <p:cNvPicPr>
            <a:picLocks noChangeAspect="1"/>
          </p:cNvPicPr>
          <p:nvPr/>
        </p:nvPicPr>
        <p:blipFill>
          <a:blip r:embed="rId2">
            <a:extLst/>
          </a:blip>
          <a:stretch>
            <a:fillRect/>
          </a:stretch>
        </p:blipFill>
        <p:spPr>
          <a:xfrm>
            <a:off x="169333" y="4621350"/>
            <a:ext cx="1204352" cy="432901"/>
          </a:xfrm>
          <a:prstGeom prst="rect">
            <a:avLst/>
          </a:prstGeom>
          <a:ln w="12700">
            <a:miter lim="400000"/>
          </a:ln>
        </p:spPr>
      </p:pic>
      <p:sp>
        <p:nvSpPr>
          <p:cNvPr id="63" name="W200 Python"/>
          <p:cNvSpPr txBox="1"/>
          <p:nvPr/>
        </p:nvSpPr>
        <p:spPr>
          <a:xfrm>
            <a:off x="7996708" y="4729850"/>
            <a:ext cx="1000736" cy="17716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F8F3CB"/>
                </a:solidFill>
                <a:latin typeface="Freight Sans Medium"/>
                <a:ea typeface="Freight Sans Medium"/>
                <a:cs typeface="Freight Sans Medium"/>
                <a:sym typeface="Freight Sans Medium"/>
              </a:defRPr>
            </a:lvl1pPr>
          </a:lstStyle>
          <a:p>
            <a:r>
              <a:t>W200 Python</a:t>
            </a:r>
          </a:p>
        </p:txBody>
      </p:sp>
      <p:sp>
        <p:nvSpPr>
          <p:cNvPr id="64" name="Slide Number"/>
          <p:cNvSpPr txBox="1">
            <a:spLocks noGrp="1"/>
          </p:cNvSpPr>
          <p:nvPr>
            <p:ph type="sldNum" sz="quarter" idx="2"/>
          </p:nvPr>
        </p:nvSpPr>
        <p:spPr>
          <a:xfrm>
            <a:off x="7538052" y="4638109"/>
            <a:ext cx="340780" cy="360649"/>
          </a:xfrm>
          <a:prstGeom prst="rect">
            <a:avLst/>
          </a:prstGeom>
        </p:spPr>
        <p:txBody>
          <a:bodyPr/>
          <a:lstStyle>
            <a:lvl1pPr>
              <a:defRPr>
                <a:solidFill>
                  <a:srgbClr val="F8F3CB"/>
                </a:solidFill>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ONE_COLUMN_TEXT">
    <p:spTree>
      <p:nvGrpSpPr>
        <p:cNvPr id="1" name=""/>
        <p:cNvGrpSpPr/>
        <p:nvPr/>
      </p:nvGrpSpPr>
      <p:grpSpPr>
        <a:xfrm>
          <a:off x="0" y="0"/>
          <a:ext cx="0" cy="0"/>
          <a:chOff x="0" y="0"/>
          <a:chExt cx="0" cy="0"/>
        </a:xfrm>
      </p:grpSpPr>
      <p:sp>
        <p:nvSpPr>
          <p:cNvPr id="71" name="Slide Number"/>
          <p:cNvSpPr txBox="1">
            <a:spLocks noGrp="1"/>
          </p:cNvSpPr>
          <p:nvPr>
            <p:ph type="sldNum" sz="quarter" idx="2"/>
          </p:nvPr>
        </p:nvSpPr>
        <p:spPr>
          <a:xfrm>
            <a:off x="7411052" y="4657476"/>
            <a:ext cx="340780" cy="360649"/>
          </a:xfrm>
          <a:prstGeom prst="rect">
            <a:avLst/>
          </a:prstGeom>
        </p:spPr>
        <p:txBody>
          <a:bodyPr/>
          <a:lstStyle>
            <a:lvl1pPr>
              <a:defRPr>
                <a:solidFill>
                  <a:srgbClr val="F8F3CB"/>
                </a:solidFill>
              </a:defRPr>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MAIN_POINT">
    <p:bg>
      <p:bgPr>
        <a:solidFill>
          <a:schemeClr val="accent4"/>
        </a:solidFill>
        <a:effectLst/>
      </p:bgPr>
    </p:bg>
    <p:spTree>
      <p:nvGrpSpPr>
        <p:cNvPr id="1" name=""/>
        <p:cNvGrpSpPr/>
        <p:nvPr/>
      </p:nvGrpSpPr>
      <p:grpSpPr>
        <a:xfrm>
          <a:off x="0" y="0"/>
          <a:ext cx="0" cy="0"/>
          <a:chOff x="0" y="0"/>
          <a:chExt cx="0" cy="0"/>
        </a:xfrm>
      </p:grpSpPr>
      <p:grpSp>
        <p:nvGrpSpPr>
          <p:cNvPr id="83" name="Google Shape;51;p8"/>
          <p:cNvGrpSpPr/>
          <p:nvPr/>
        </p:nvGrpSpPr>
        <p:grpSpPr>
          <a:xfrm>
            <a:off x="6098377" y="3"/>
            <a:ext cx="3045627" cy="2030575"/>
            <a:chOff x="0" y="0"/>
            <a:chExt cx="3045626" cy="2030573"/>
          </a:xfrm>
        </p:grpSpPr>
        <p:sp>
          <p:nvSpPr>
            <p:cNvPr id="78" name="Google Shape;52;p8"/>
            <p:cNvSpPr/>
            <p:nvPr/>
          </p:nvSpPr>
          <p:spPr>
            <a:xfrm>
              <a:off x="2030424" y="10"/>
              <a:ext cx="1015202" cy="1015203"/>
            </a:xfrm>
            <a:prstGeom prst="rect">
              <a:avLst/>
            </a:prstGeom>
            <a:solidFill>
              <a:schemeClr val="accent3"/>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Arial"/>
                </a:defRPr>
              </a:pPr>
              <a:endParaRPr/>
            </a:p>
          </p:txBody>
        </p:sp>
        <p:sp>
          <p:nvSpPr>
            <p:cNvPr id="79" name="Google Shape;53;p8"/>
            <p:cNvSpPr/>
            <p:nvPr/>
          </p:nvSpPr>
          <p:spPr>
            <a:xfrm flipH="1">
              <a:off x="1015084" y="-1"/>
              <a:ext cx="1015202" cy="10152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5"/>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Arial"/>
                </a:defRPr>
              </a:pPr>
              <a:endParaRPr/>
            </a:p>
          </p:txBody>
        </p:sp>
        <p:sp>
          <p:nvSpPr>
            <p:cNvPr id="80" name="Google Shape;54;p8"/>
            <p:cNvSpPr/>
            <p:nvPr/>
          </p:nvSpPr>
          <p:spPr>
            <a:xfrm rot="10800000" flipH="1">
              <a:off x="1015209" y="102"/>
              <a:ext cx="1015202" cy="10152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3"/>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Arial"/>
                </a:defRPr>
              </a:pPr>
              <a:endParaRPr/>
            </a:p>
          </p:txBody>
        </p:sp>
        <p:sp>
          <p:nvSpPr>
            <p:cNvPr id="81" name="Google Shape;55;p8"/>
            <p:cNvSpPr/>
            <p:nvPr/>
          </p:nvSpPr>
          <p:spPr>
            <a:xfrm rot="10800000">
              <a:off x="-1" y="92"/>
              <a:ext cx="1015203" cy="10152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5"/>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Arial"/>
                </a:defRPr>
              </a:pPr>
              <a:endParaRPr/>
            </a:p>
          </p:txBody>
        </p:sp>
        <p:sp>
          <p:nvSpPr>
            <p:cNvPr id="82" name="Google Shape;56;p8"/>
            <p:cNvSpPr/>
            <p:nvPr/>
          </p:nvSpPr>
          <p:spPr>
            <a:xfrm rot="10800000">
              <a:off x="2030410" y="1015369"/>
              <a:ext cx="1015202" cy="101520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5"/>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Arial"/>
                </a:defRPr>
              </a:pPr>
              <a:endParaRPr/>
            </a:p>
          </p:txBody>
        </p:sp>
      </p:grpSp>
      <p:sp>
        <p:nvSpPr>
          <p:cNvPr id="84" name="Title Text"/>
          <p:cNvSpPr txBox="1">
            <a:spLocks noGrp="1"/>
          </p:cNvSpPr>
          <p:nvPr>
            <p:ph type="title"/>
          </p:nvPr>
        </p:nvSpPr>
        <p:spPr>
          <a:xfrm>
            <a:off x="490250" y="526348"/>
            <a:ext cx="5618701" cy="4090803"/>
          </a:xfrm>
          <a:prstGeom prst="rect">
            <a:avLst/>
          </a:prstGeom>
        </p:spPr>
        <p:txBody>
          <a:bodyPr anchor="ctr"/>
          <a:lstStyle>
            <a:lvl1pPr>
              <a:defRPr sz="4800">
                <a:solidFill>
                  <a:srgbClr val="FFFFFF"/>
                </a:solidFill>
                <a:latin typeface="Open Sans"/>
                <a:ea typeface="Open Sans"/>
                <a:cs typeface="Open Sans"/>
                <a:sym typeface="Open Sans"/>
              </a:defRPr>
            </a:lvl1pPr>
          </a:lstStyle>
          <a:p>
            <a:r>
              <a:t>Title Text</a:t>
            </a:r>
          </a:p>
        </p:txBody>
      </p:sp>
      <p:sp>
        <p:nvSpPr>
          <p:cNvPr id="85" name="Slide Number"/>
          <p:cNvSpPr txBox="1">
            <a:spLocks noGrp="1"/>
          </p:cNvSpPr>
          <p:nvPr>
            <p:ph type="sldNum" sz="quarter" idx="2"/>
          </p:nvPr>
        </p:nvSpPr>
        <p:spPr>
          <a:xfrm>
            <a:off x="8668352" y="4667666"/>
            <a:ext cx="340780" cy="36064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SECTION_TITLE_AND_DESCRIPTION">
    <p:bg>
      <p:bgPr>
        <a:solidFill>
          <a:srgbClr val="FFFFFF"/>
        </a:solidFill>
        <a:effectLst/>
      </p:bgPr>
    </p:bg>
    <p:spTree>
      <p:nvGrpSpPr>
        <p:cNvPr id="1" name=""/>
        <p:cNvGrpSpPr/>
        <p:nvPr/>
      </p:nvGrpSpPr>
      <p:grpSpPr>
        <a:xfrm>
          <a:off x="0" y="0"/>
          <a:ext cx="0" cy="0"/>
          <a:chOff x="0" y="0"/>
          <a:chExt cx="0" cy="0"/>
        </a:xfrm>
      </p:grpSpPr>
      <p:sp>
        <p:nvSpPr>
          <p:cNvPr id="92" name="Google Shape;60;p9"/>
          <p:cNvSpPr/>
          <p:nvPr/>
        </p:nvSpPr>
        <p:spPr>
          <a:xfrm>
            <a:off x="4572000" y="-176"/>
            <a:ext cx="4572000" cy="5143503"/>
          </a:xfrm>
          <a:prstGeom prst="rect">
            <a:avLst/>
          </a:prstGeom>
          <a:solidFill>
            <a:srgbClr val="2A3990"/>
          </a:solidFill>
          <a:ln w="12700">
            <a:miter lim="400000"/>
          </a:ln>
        </p:spPr>
        <p:txBody>
          <a:bodyPr lIns="0" tIns="0" rIns="0" bIns="0" anchor="ctr"/>
          <a:lstStyle/>
          <a:p>
            <a:pPr>
              <a:defRPr>
                <a:solidFill>
                  <a:srgbClr val="000000"/>
                </a:solidFill>
                <a:latin typeface="+mj-lt"/>
                <a:ea typeface="+mj-ea"/>
                <a:cs typeface="+mj-cs"/>
                <a:sym typeface="Arial"/>
              </a:defRPr>
            </a:pPr>
            <a:endParaRPr/>
          </a:p>
        </p:txBody>
      </p:sp>
      <p:sp>
        <p:nvSpPr>
          <p:cNvPr id="93" name="Google Shape;61;p9"/>
          <p:cNvSpPr/>
          <p:nvPr/>
        </p:nvSpPr>
        <p:spPr>
          <a:xfrm>
            <a:off x="5029675" y="4495499"/>
            <a:ext cx="468302" cy="2"/>
          </a:xfrm>
          <a:prstGeom prst="line">
            <a:avLst/>
          </a:prstGeom>
          <a:ln w="19050">
            <a:solidFill>
              <a:srgbClr val="FFFFFF"/>
            </a:solidFill>
          </a:ln>
        </p:spPr>
        <p:txBody>
          <a:bodyPr lIns="45718" tIns="45718" rIns="45718" bIns="45718"/>
          <a:lstStyle/>
          <a:p>
            <a:endParaRPr/>
          </a:p>
        </p:txBody>
      </p:sp>
      <p:sp>
        <p:nvSpPr>
          <p:cNvPr id="94" name="Title Text"/>
          <p:cNvSpPr txBox="1">
            <a:spLocks noGrp="1"/>
          </p:cNvSpPr>
          <p:nvPr>
            <p:ph type="title"/>
          </p:nvPr>
        </p:nvSpPr>
        <p:spPr>
          <a:xfrm>
            <a:off x="265500" y="1151099"/>
            <a:ext cx="4045200" cy="1564503"/>
          </a:xfrm>
          <a:prstGeom prst="rect">
            <a:avLst/>
          </a:prstGeom>
        </p:spPr>
        <p:txBody>
          <a:bodyPr anchor="b"/>
          <a:lstStyle>
            <a:lvl1pPr algn="ctr">
              <a:defRPr sz="4200">
                <a:solidFill>
                  <a:srgbClr val="2A3990"/>
                </a:solidFill>
                <a:latin typeface="Open Sans"/>
                <a:ea typeface="Open Sans"/>
                <a:cs typeface="Open Sans"/>
                <a:sym typeface="Open Sans"/>
              </a:defRPr>
            </a:lvl1pPr>
          </a:lstStyle>
          <a:p>
            <a:r>
              <a:t>Title Text</a:t>
            </a:r>
          </a:p>
        </p:txBody>
      </p:sp>
      <p:sp>
        <p:nvSpPr>
          <p:cNvPr id="95" name="Body Level One…"/>
          <p:cNvSpPr txBox="1">
            <a:spLocks noGrp="1"/>
          </p:cNvSpPr>
          <p:nvPr>
            <p:ph type="body" sz="quarter" idx="1"/>
          </p:nvPr>
        </p:nvSpPr>
        <p:spPr>
          <a:xfrm>
            <a:off x="265500" y="2768999"/>
            <a:ext cx="4045200" cy="1269302"/>
          </a:xfrm>
          <a:prstGeom prst="rect">
            <a:avLst/>
          </a:prstGeom>
        </p:spPr>
        <p:txBody>
          <a:bodyPr/>
          <a:lstStyle>
            <a:lvl1pPr marL="228600" indent="-114300" algn="ctr">
              <a:lnSpc>
                <a:spcPct val="100000"/>
              </a:lnSpc>
              <a:buClrTx/>
              <a:buSzTx/>
              <a:buFontTx/>
              <a:buNone/>
              <a:defRPr sz="2100">
                <a:solidFill>
                  <a:srgbClr val="434343"/>
                </a:solidFill>
              </a:defRPr>
            </a:lvl1pPr>
            <a:lvl2pPr marL="228600" indent="114300" algn="ctr">
              <a:lnSpc>
                <a:spcPct val="100000"/>
              </a:lnSpc>
              <a:buClrTx/>
              <a:buSzTx/>
              <a:buFontTx/>
              <a:buNone/>
              <a:defRPr sz="2100">
                <a:solidFill>
                  <a:srgbClr val="434343"/>
                </a:solidFill>
              </a:defRPr>
            </a:lvl2pPr>
            <a:lvl3pPr marL="228600" indent="114300" algn="ctr">
              <a:lnSpc>
                <a:spcPct val="100000"/>
              </a:lnSpc>
              <a:buClrTx/>
              <a:buSzTx/>
              <a:buFontTx/>
              <a:buNone/>
              <a:defRPr sz="2100">
                <a:solidFill>
                  <a:srgbClr val="434343"/>
                </a:solidFill>
              </a:defRPr>
            </a:lvl3pPr>
            <a:lvl4pPr marL="228600" indent="114300" algn="ctr">
              <a:lnSpc>
                <a:spcPct val="100000"/>
              </a:lnSpc>
              <a:buClrTx/>
              <a:buSzTx/>
              <a:buFontTx/>
              <a:buNone/>
              <a:defRPr sz="2100">
                <a:solidFill>
                  <a:srgbClr val="434343"/>
                </a:solidFill>
              </a:defRPr>
            </a:lvl4pPr>
            <a:lvl5pPr marL="228600" indent="114300" algn="ctr">
              <a:lnSpc>
                <a:spcPct val="100000"/>
              </a:lnSpc>
              <a:buClrTx/>
              <a:buSzTx/>
              <a:buFontTx/>
              <a:buNone/>
              <a:defRPr sz="2100">
                <a:solidFill>
                  <a:srgbClr val="434343"/>
                </a:solidFill>
              </a:defRPr>
            </a:lvl5pPr>
          </a:lstStyle>
          <a:p>
            <a:r>
              <a:t>Body Level One</a:t>
            </a:r>
          </a:p>
          <a:p>
            <a:pPr lvl="1"/>
            <a:r>
              <a:t>Body Level Two</a:t>
            </a:r>
          </a:p>
          <a:p>
            <a:pPr lvl="2"/>
            <a:r>
              <a:t>Body Level Three</a:t>
            </a:r>
          </a:p>
          <a:p>
            <a:pPr lvl="3"/>
            <a:r>
              <a:t>Body Level Four</a:t>
            </a:r>
          </a:p>
          <a:p>
            <a:pPr lvl="4"/>
            <a:r>
              <a:t>Body Level Five</a:t>
            </a:r>
          </a:p>
        </p:txBody>
      </p:sp>
      <p:sp>
        <p:nvSpPr>
          <p:cNvPr id="96" name="Google Shape;64;p9"/>
          <p:cNvSpPr txBox="1">
            <a:spLocks noGrp="1"/>
          </p:cNvSpPr>
          <p:nvPr>
            <p:ph type="body" sz="half" idx="13"/>
          </p:nvPr>
        </p:nvSpPr>
        <p:spPr>
          <a:xfrm>
            <a:off x="4939500" y="724199"/>
            <a:ext cx="3837000" cy="3695102"/>
          </a:xfrm>
          <a:prstGeom prst="rect">
            <a:avLst/>
          </a:prstGeom>
        </p:spPr>
        <p:txBody>
          <a:bodyPr anchor="ctr"/>
          <a:lstStyle/>
          <a:p>
            <a:pPr>
              <a:defRPr>
                <a:solidFill>
                  <a:srgbClr val="434343"/>
                </a:solidFill>
              </a:defRPr>
            </a:pPr>
            <a:endParaRPr/>
          </a:p>
        </p:txBody>
      </p:sp>
      <p:sp>
        <p:nvSpPr>
          <p:cNvPr id="97" name="Slide Number"/>
          <p:cNvSpPr txBox="1">
            <a:spLocks noGrp="1"/>
          </p:cNvSpPr>
          <p:nvPr>
            <p:ph type="sldNum" sz="quarter" idx="2"/>
          </p:nvPr>
        </p:nvSpPr>
        <p:spPr>
          <a:xfrm>
            <a:off x="8668352" y="4667666"/>
            <a:ext cx="340780" cy="36064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CAPTION_ONLY">
    <p:bg>
      <p:bgPr>
        <a:solidFill>
          <a:srgbClr val="FFFFFF"/>
        </a:solidFill>
        <a:effectLst/>
      </p:bgPr>
    </p:bg>
    <p:spTree>
      <p:nvGrpSpPr>
        <p:cNvPr id="1" name=""/>
        <p:cNvGrpSpPr/>
        <p:nvPr/>
      </p:nvGrpSpPr>
      <p:grpSpPr>
        <a:xfrm>
          <a:off x="0" y="0"/>
          <a:ext cx="0" cy="0"/>
          <a:chOff x="0" y="0"/>
          <a:chExt cx="0" cy="0"/>
        </a:xfrm>
      </p:grpSpPr>
      <p:sp>
        <p:nvSpPr>
          <p:cNvPr id="104" name="Body Level One…"/>
          <p:cNvSpPr txBox="1">
            <a:spLocks noGrp="1"/>
          </p:cNvSpPr>
          <p:nvPr>
            <p:ph type="body" sz="quarter" idx="1"/>
          </p:nvPr>
        </p:nvSpPr>
        <p:spPr>
          <a:xfrm>
            <a:off x="319499" y="4230575"/>
            <a:ext cx="5998803" cy="598802"/>
          </a:xfrm>
          <a:prstGeom prst="rect">
            <a:avLst/>
          </a:prstGeom>
        </p:spPr>
        <p:txBody>
          <a:bodyPr anchor="ctr"/>
          <a:lstStyle>
            <a:lvl1pPr marL="0" indent="228600">
              <a:lnSpc>
                <a:spcPct val="100000"/>
              </a:lnSpc>
              <a:buClrTx/>
              <a:buSzTx/>
              <a:buFontTx/>
              <a:buNone/>
              <a:defRPr>
                <a:solidFill>
                  <a:srgbClr val="434343"/>
                </a:solidFill>
              </a:defRPr>
            </a:lvl1pPr>
            <a:lvl2pPr>
              <a:lnSpc>
                <a:spcPct val="100000"/>
              </a:lnSpc>
              <a:buClrTx/>
              <a:buFontTx/>
              <a:defRPr>
                <a:solidFill>
                  <a:srgbClr val="434343"/>
                </a:solidFill>
              </a:defRPr>
            </a:lvl2pPr>
            <a:lvl3pPr>
              <a:lnSpc>
                <a:spcPct val="100000"/>
              </a:lnSpc>
              <a:buClrTx/>
              <a:buFontTx/>
              <a:defRPr>
                <a:solidFill>
                  <a:srgbClr val="434343"/>
                </a:solidFill>
              </a:defRPr>
            </a:lvl3pPr>
            <a:lvl4pPr>
              <a:lnSpc>
                <a:spcPct val="100000"/>
              </a:lnSpc>
              <a:buClrTx/>
              <a:buFontTx/>
              <a:defRPr>
                <a:solidFill>
                  <a:srgbClr val="434343"/>
                </a:solidFill>
              </a:defRPr>
            </a:lvl4pPr>
            <a:lvl5pPr>
              <a:lnSpc>
                <a:spcPct val="100000"/>
              </a:lnSpc>
              <a:buClrTx/>
              <a:buFontTx/>
              <a:defRPr>
                <a:solidFill>
                  <a:srgbClr val="434343"/>
                </a:solidFill>
              </a:defRPr>
            </a:lvl5pPr>
          </a:lstStyle>
          <a:p>
            <a:r>
              <a:t>Body Level One</a:t>
            </a:r>
          </a:p>
          <a:p>
            <a:pPr lvl="1"/>
            <a:r>
              <a:t>Body Level Two</a:t>
            </a:r>
          </a:p>
          <a:p>
            <a:pPr lvl="2"/>
            <a:r>
              <a:t>Body Level Three</a:t>
            </a:r>
          </a:p>
          <a:p>
            <a:pPr lvl="3"/>
            <a:r>
              <a:t>Body Level Four</a:t>
            </a:r>
          </a:p>
          <a:p>
            <a:pPr lvl="4"/>
            <a:r>
              <a:t>Body Level Five</a:t>
            </a:r>
          </a:p>
        </p:txBody>
      </p:sp>
      <p:sp>
        <p:nvSpPr>
          <p:cNvPr id="105" name="Slide Number"/>
          <p:cNvSpPr txBox="1">
            <a:spLocks noGrp="1"/>
          </p:cNvSpPr>
          <p:nvPr>
            <p:ph type="sldNum" sz="quarter" idx="2"/>
          </p:nvPr>
        </p:nvSpPr>
        <p:spPr>
          <a:xfrm>
            <a:off x="8668352" y="4667666"/>
            <a:ext cx="340780" cy="360649"/>
          </a:xfrm>
          <a:prstGeom prst="rect">
            <a:avLst/>
          </a:prstGeom>
        </p:spPr>
        <p:txBody>
          <a:bodyPr/>
          <a:lstStyle>
            <a:lvl1pPr>
              <a:defRPr>
                <a:solidFill>
                  <a:srgbClr val="434343"/>
                </a:solidFill>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DD5C7"/>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311698" y="191058"/>
            <a:ext cx="8520603" cy="607802"/>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ormAutofit/>
          </a:bodyPr>
          <a:lstStyle/>
          <a:p>
            <a:r>
              <a:t>Title Text</a:t>
            </a:r>
          </a:p>
        </p:txBody>
      </p:sp>
      <p:sp>
        <p:nvSpPr>
          <p:cNvPr id="3" name="Body Level One…"/>
          <p:cNvSpPr txBox="1">
            <a:spLocks noGrp="1"/>
          </p:cNvSpPr>
          <p:nvPr>
            <p:ph type="body" idx="1"/>
          </p:nvPr>
        </p:nvSpPr>
        <p:spPr>
          <a:xfrm>
            <a:off x="311699" y="902249"/>
            <a:ext cx="8520602" cy="3528262"/>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ormAutofit/>
          </a:bodyPr>
          <a:lstStyle/>
          <a:p>
            <a:r>
              <a:t>Body Level One</a:t>
            </a:r>
          </a:p>
          <a:p>
            <a:pPr lvl="1"/>
            <a:r>
              <a:t>Body Level Two</a:t>
            </a:r>
          </a:p>
          <a:p>
            <a:pPr lvl="2"/>
            <a:r>
              <a:t>Body Level Three</a:t>
            </a:r>
          </a:p>
          <a:p>
            <a:pPr lvl="3"/>
            <a:r>
              <a:t>Body Level Four</a:t>
            </a:r>
          </a:p>
          <a:p>
            <a:pPr lvl="4"/>
            <a:r>
              <a:t>Body Level Five</a:t>
            </a:r>
          </a:p>
        </p:txBody>
      </p:sp>
      <p:sp>
        <p:nvSpPr>
          <p:cNvPr id="4" name="Rectangle"/>
          <p:cNvSpPr/>
          <p:nvPr/>
        </p:nvSpPr>
        <p:spPr>
          <a:xfrm>
            <a:off x="-655" y="4533900"/>
            <a:ext cx="9145310" cy="607801"/>
          </a:xfrm>
          <a:prstGeom prst="rect">
            <a:avLst/>
          </a:prstGeom>
          <a:solidFill>
            <a:srgbClr val="003262"/>
          </a:solidFill>
          <a:ln w="12700">
            <a:miter lim="400000"/>
          </a:ln>
        </p:spPr>
        <p:txBody>
          <a:bodyPr lIns="50800" tIns="50800" rIns="50800" bIns="50800" anchor="ct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5" name="W200-Python"/>
          <p:cNvSpPr txBox="1"/>
          <p:nvPr/>
        </p:nvSpPr>
        <p:spPr>
          <a:xfrm>
            <a:off x="11810251" y="4455928"/>
            <a:ext cx="1111937" cy="3252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584200">
              <a:defRPr>
                <a:solidFill>
                  <a:srgbClr val="DDD5C7"/>
                </a:solidFill>
                <a:latin typeface="FreightSans Pro"/>
                <a:ea typeface="FreightSans Pro"/>
                <a:cs typeface="FreightSans Pro"/>
                <a:sym typeface="FreightSans Pro"/>
              </a:defRPr>
            </a:lvl1pPr>
          </a:lstStyle>
          <a:p>
            <a:r>
              <a:t>W200-Python</a:t>
            </a:r>
          </a:p>
        </p:txBody>
      </p:sp>
      <p:pic>
        <p:nvPicPr>
          <p:cNvPr id="6" name="ucberkeleyLogo2-white.png" descr="ucberkeleyLogo2-white.png"/>
          <p:cNvPicPr>
            <a:picLocks noChangeAspect="1"/>
          </p:cNvPicPr>
          <p:nvPr/>
        </p:nvPicPr>
        <p:blipFill>
          <a:blip r:embed="rId14">
            <a:extLst/>
          </a:blip>
          <a:stretch>
            <a:fillRect/>
          </a:stretch>
        </p:blipFill>
        <p:spPr>
          <a:xfrm>
            <a:off x="169333" y="4621350"/>
            <a:ext cx="1204352" cy="432901"/>
          </a:xfrm>
          <a:prstGeom prst="rect">
            <a:avLst/>
          </a:prstGeom>
          <a:ln w="12700">
            <a:miter lim="400000"/>
          </a:ln>
        </p:spPr>
      </p:pic>
      <p:sp>
        <p:nvSpPr>
          <p:cNvPr id="7" name="W200 Python"/>
          <p:cNvSpPr txBox="1"/>
          <p:nvPr/>
        </p:nvSpPr>
        <p:spPr>
          <a:xfrm>
            <a:off x="7996708" y="4729850"/>
            <a:ext cx="1000736" cy="17716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F8F3CB"/>
                </a:solidFill>
                <a:latin typeface="Freight Sans Medium"/>
                <a:ea typeface="Freight Sans Medium"/>
                <a:cs typeface="Freight Sans Medium"/>
                <a:sym typeface="Freight Sans Medium"/>
              </a:defRPr>
            </a:lvl1pPr>
          </a:lstStyle>
          <a:p>
            <a:r>
              <a:t>W200 Python</a:t>
            </a:r>
          </a:p>
        </p:txBody>
      </p:sp>
      <p:sp>
        <p:nvSpPr>
          <p:cNvPr id="8" name="Slide Number"/>
          <p:cNvSpPr txBox="1">
            <a:spLocks noGrp="1"/>
          </p:cNvSpPr>
          <p:nvPr>
            <p:ph type="sldNum" sz="quarter" idx="2"/>
          </p:nvPr>
        </p:nvSpPr>
        <p:spPr>
          <a:xfrm>
            <a:off x="7513886" y="4638109"/>
            <a:ext cx="340780" cy="360649"/>
          </a:xfrm>
          <a:prstGeom prst="rect">
            <a:avLst/>
          </a:prstGeom>
          <a:ln w="12700">
            <a:miter lim="400000"/>
          </a:ln>
        </p:spPr>
        <p:txBody>
          <a:bodyPr wrap="none" lIns="91423" tIns="91423" rIns="91423" bIns="91423" anchor="ctr">
            <a:spAutoFit/>
          </a:bodyPr>
          <a:lstStyle>
            <a:lvl1pPr algn="r">
              <a:defRPr sz="1000">
                <a:solidFill>
                  <a:srgbClr val="FFFFFF"/>
                </a:solidFill>
                <a:latin typeface="Open Sans"/>
                <a:ea typeface="Open Sans"/>
                <a:cs typeface="Open Sans"/>
                <a:sym typeface="Open Sans"/>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914400" latinLnBrk="0">
        <a:lnSpc>
          <a:spcPct val="100000"/>
        </a:lnSpc>
        <a:spcBef>
          <a:spcPts val="0"/>
        </a:spcBef>
        <a:spcAft>
          <a:spcPts val="0"/>
        </a:spcAft>
        <a:buClrTx/>
        <a:buSzTx/>
        <a:buFontTx/>
        <a:buNone/>
        <a:tabLst/>
        <a:defRPr sz="3000" b="0" i="0" u="none" strike="noStrike" cap="none" spc="0" baseline="0">
          <a:ln>
            <a:noFill/>
          </a:ln>
          <a:solidFill>
            <a:srgbClr val="594A25"/>
          </a:solidFill>
          <a:uFillTx/>
          <a:latin typeface="Open Sans Semibold"/>
          <a:ea typeface="Open Sans Semibold"/>
          <a:cs typeface="Open Sans Semibold"/>
          <a:sym typeface="Open Sans Semibold"/>
        </a:defRPr>
      </a:lvl1pPr>
      <a:lvl2pPr marL="0" marR="0" indent="0" algn="l" defTabSz="914400" latinLnBrk="0">
        <a:lnSpc>
          <a:spcPct val="100000"/>
        </a:lnSpc>
        <a:spcBef>
          <a:spcPts val="0"/>
        </a:spcBef>
        <a:spcAft>
          <a:spcPts val="0"/>
        </a:spcAft>
        <a:buClrTx/>
        <a:buSzTx/>
        <a:buFontTx/>
        <a:buNone/>
        <a:tabLst/>
        <a:defRPr sz="3000" b="0" i="0" u="none" strike="noStrike" cap="none" spc="0" baseline="0">
          <a:ln>
            <a:noFill/>
          </a:ln>
          <a:solidFill>
            <a:srgbClr val="594A25"/>
          </a:solidFill>
          <a:uFillTx/>
          <a:latin typeface="Open Sans Semibold"/>
          <a:ea typeface="Open Sans Semibold"/>
          <a:cs typeface="Open Sans Semibold"/>
          <a:sym typeface="Open Sans Semibold"/>
        </a:defRPr>
      </a:lvl2pPr>
      <a:lvl3pPr marL="0" marR="0" indent="0" algn="l" defTabSz="914400" latinLnBrk="0">
        <a:lnSpc>
          <a:spcPct val="100000"/>
        </a:lnSpc>
        <a:spcBef>
          <a:spcPts val="0"/>
        </a:spcBef>
        <a:spcAft>
          <a:spcPts val="0"/>
        </a:spcAft>
        <a:buClrTx/>
        <a:buSzTx/>
        <a:buFontTx/>
        <a:buNone/>
        <a:tabLst/>
        <a:defRPr sz="3000" b="0" i="0" u="none" strike="noStrike" cap="none" spc="0" baseline="0">
          <a:ln>
            <a:noFill/>
          </a:ln>
          <a:solidFill>
            <a:srgbClr val="594A25"/>
          </a:solidFill>
          <a:uFillTx/>
          <a:latin typeface="Open Sans Semibold"/>
          <a:ea typeface="Open Sans Semibold"/>
          <a:cs typeface="Open Sans Semibold"/>
          <a:sym typeface="Open Sans Semibold"/>
        </a:defRPr>
      </a:lvl3pPr>
      <a:lvl4pPr marL="0" marR="0" indent="0" algn="l" defTabSz="914400" latinLnBrk="0">
        <a:lnSpc>
          <a:spcPct val="100000"/>
        </a:lnSpc>
        <a:spcBef>
          <a:spcPts val="0"/>
        </a:spcBef>
        <a:spcAft>
          <a:spcPts val="0"/>
        </a:spcAft>
        <a:buClrTx/>
        <a:buSzTx/>
        <a:buFontTx/>
        <a:buNone/>
        <a:tabLst/>
        <a:defRPr sz="3000" b="0" i="0" u="none" strike="noStrike" cap="none" spc="0" baseline="0">
          <a:ln>
            <a:noFill/>
          </a:ln>
          <a:solidFill>
            <a:srgbClr val="594A25"/>
          </a:solidFill>
          <a:uFillTx/>
          <a:latin typeface="Open Sans Semibold"/>
          <a:ea typeface="Open Sans Semibold"/>
          <a:cs typeface="Open Sans Semibold"/>
          <a:sym typeface="Open Sans Semibold"/>
        </a:defRPr>
      </a:lvl4pPr>
      <a:lvl5pPr marL="0" marR="0" indent="0" algn="l" defTabSz="914400" latinLnBrk="0">
        <a:lnSpc>
          <a:spcPct val="100000"/>
        </a:lnSpc>
        <a:spcBef>
          <a:spcPts val="0"/>
        </a:spcBef>
        <a:spcAft>
          <a:spcPts val="0"/>
        </a:spcAft>
        <a:buClrTx/>
        <a:buSzTx/>
        <a:buFontTx/>
        <a:buNone/>
        <a:tabLst/>
        <a:defRPr sz="3000" b="0" i="0" u="none" strike="noStrike" cap="none" spc="0" baseline="0">
          <a:ln>
            <a:noFill/>
          </a:ln>
          <a:solidFill>
            <a:srgbClr val="594A25"/>
          </a:solidFill>
          <a:uFillTx/>
          <a:latin typeface="Open Sans Semibold"/>
          <a:ea typeface="Open Sans Semibold"/>
          <a:cs typeface="Open Sans Semibold"/>
          <a:sym typeface="Open Sans Semibold"/>
        </a:defRPr>
      </a:lvl5pPr>
      <a:lvl6pPr marL="0" marR="0" indent="0" algn="l" defTabSz="914400" latinLnBrk="0">
        <a:lnSpc>
          <a:spcPct val="100000"/>
        </a:lnSpc>
        <a:spcBef>
          <a:spcPts val="0"/>
        </a:spcBef>
        <a:spcAft>
          <a:spcPts val="0"/>
        </a:spcAft>
        <a:buClrTx/>
        <a:buSzTx/>
        <a:buFontTx/>
        <a:buNone/>
        <a:tabLst/>
        <a:defRPr sz="3000" b="0" i="0" u="none" strike="noStrike" cap="none" spc="0" baseline="0">
          <a:ln>
            <a:noFill/>
          </a:ln>
          <a:solidFill>
            <a:srgbClr val="594A25"/>
          </a:solidFill>
          <a:uFillTx/>
          <a:latin typeface="Open Sans Semibold"/>
          <a:ea typeface="Open Sans Semibold"/>
          <a:cs typeface="Open Sans Semibold"/>
          <a:sym typeface="Open Sans Semibold"/>
        </a:defRPr>
      </a:lvl6pPr>
      <a:lvl7pPr marL="0" marR="0" indent="0" algn="l" defTabSz="914400" latinLnBrk="0">
        <a:lnSpc>
          <a:spcPct val="100000"/>
        </a:lnSpc>
        <a:spcBef>
          <a:spcPts val="0"/>
        </a:spcBef>
        <a:spcAft>
          <a:spcPts val="0"/>
        </a:spcAft>
        <a:buClrTx/>
        <a:buSzTx/>
        <a:buFontTx/>
        <a:buNone/>
        <a:tabLst/>
        <a:defRPr sz="3000" b="0" i="0" u="none" strike="noStrike" cap="none" spc="0" baseline="0">
          <a:ln>
            <a:noFill/>
          </a:ln>
          <a:solidFill>
            <a:srgbClr val="594A25"/>
          </a:solidFill>
          <a:uFillTx/>
          <a:latin typeface="Open Sans Semibold"/>
          <a:ea typeface="Open Sans Semibold"/>
          <a:cs typeface="Open Sans Semibold"/>
          <a:sym typeface="Open Sans Semibold"/>
        </a:defRPr>
      </a:lvl7pPr>
      <a:lvl8pPr marL="0" marR="0" indent="0" algn="l" defTabSz="914400" latinLnBrk="0">
        <a:lnSpc>
          <a:spcPct val="100000"/>
        </a:lnSpc>
        <a:spcBef>
          <a:spcPts val="0"/>
        </a:spcBef>
        <a:spcAft>
          <a:spcPts val="0"/>
        </a:spcAft>
        <a:buClrTx/>
        <a:buSzTx/>
        <a:buFontTx/>
        <a:buNone/>
        <a:tabLst/>
        <a:defRPr sz="3000" b="0" i="0" u="none" strike="noStrike" cap="none" spc="0" baseline="0">
          <a:ln>
            <a:noFill/>
          </a:ln>
          <a:solidFill>
            <a:srgbClr val="594A25"/>
          </a:solidFill>
          <a:uFillTx/>
          <a:latin typeface="Open Sans Semibold"/>
          <a:ea typeface="Open Sans Semibold"/>
          <a:cs typeface="Open Sans Semibold"/>
          <a:sym typeface="Open Sans Semibold"/>
        </a:defRPr>
      </a:lvl8pPr>
      <a:lvl9pPr marL="0" marR="0" indent="0" algn="l" defTabSz="914400" latinLnBrk="0">
        <a:lnSpc>
          <a:spcPct val="100000"/>
        </a:lnSpc>
        <a:spcBef>
          <a:spcPts val="0"/>
        </a:spcBef>
        <a:spcAft>
          <a:spcPts val="0"/>
        </a:spcAft>
        <a:buClrTx/>
        <a:buSzTx/>
        <a:buFontTx/>
        <a:buNone/>
        <a:tabLst/>
        <a:defRPr sz="3000" b="0" i="0" u="none" strike="noStrike" cap="none" spc="0" baseline="0">
          <a:ln>
            <a:noFill/>
          </a:ln>
          <a:solidFill>
            <a:srgbClr val="594A25"/>
          </a:solidFill>
          <a:uFillTx/>
          <a:latin typeface="Open Sans Semibold"/>
          <a:ea typeface="Open Sans Semibold"/>
          <a:cs typeface="Open Sans Semibold"/>
          <a:sym typeface="Open Sans Semibold"/>
        </a:defRPr>
      </a:lvl9pPr>
    </p:titleStyle>
    <p:bodyStyle>
      <a:lvl1pPr marL="457200" marR="0" indent="-342900" algn="l" defTabSz="914400" latinLnBrk="0">
        <a:lnSpc>
          <a:spcPct val="115000"/>
        </a:lnSpc>
        <a:spcBef>
          <a:spcPts val="0"/>
        </a:spcBef>
        <a:spcAft>
          <a:spcPts val="0"/>
        </a:spcAft>
        <a:buClr>
          <a:srgbClr val="434343"/>
        </a:buClr>
        <a:buSzPts val="1800"/>
        <a:buFont typeface="Helvetica"/>
        <a:buChar char="●"/>
        <a:tabLst/>
        <a:defRPr sz="1800" b="0" i="0" u="none" strike="noStrike" cap="none" spc="0" baseline="0">
          <a:ln>
            <a:noFill/>
          </a:ln>
          <a:solidFill>
            <a:srgbClr val="003262"/>
          </a:solidFill>
          <a:uFillTx/>
          <a:latin typeface="Open Sans"/>
          <a:ea typeface="Open Sans"/>
          <a:cs typeface="Open Sans"/>
          <a:sym typeface="Open Sans"/>
        </a:defRPr>
      </a:lvl1pPr>
      <a:lvl2pPr marL="1005114" marR="0" indent="-408213" algn="l" defTabSz="914400" latinLnBrk="0">
        <a:lnSpc>
          <a:spcPct val="115000"/>
        </a:lnSpc>
        <a:spcBef>
          <a:spcPts val="0"/>
        </a:spcBef>
        <a:spcAft>
          <a:spcPts val="0"/>
        </a:spcAft>
        <a:buClr>
          <a:srgbClr val="434343"/>
        </a:buClr>
        <a:buSzPts val="1800"/>
        <a:buFont typeface="Helvetica"/>
        <a:buChar char="○"/>
        <a:tabLst/>
        <a:defRPr sz="1800" b="0" i="0" u="none" strike="noStrike" cap="none" spc="0" baseline="0">
          <a:ln>
            <a:noFill/>
          </a:ln>
          <a:solidFill>
            <a:srgbClr val="003262"/>
          </a:solidFill>
          <a:uFillTx/>
          <a:latin typeface="Open Sans"/>
          <a:ea typeface="Open Sans"/>
          <a:cs typeface="Open Sans"/>
          <a:sym typeface="Open Sans"/>
        </a:defRPr>
      </a:lvl2pPr>
      <a:lvl3pPr marL="1462314" marR="0" indent="-408214" algn="l" defTabSz="914400" latinLnBrk="0">
        <a:lnSpc>
          <a:spcPct val="115000"/>
        </a:lnSpc>
        <a:spcBef>
          <a:spcPts val="0"/>
        </a:spcBef>
        <a:spcAft>
          <a:spcPts val="0"/>
        </a:spcAft>
        <a:buClr>
          <a:srgbClr val="434343"/>
        </a:buClr>
        <a:buSzPts val="1800"/>
        <a:buFont typeface="Helvetica"/>
        <a:buChar char="■"/>
        <a:tabLst/>
        <a:defRPr sz="1800" b="0" i="0" u="none" strike="noStrike" cap="none" spc="0" baseline="0">
          <a:ln>
            <a:noFill/>
          </a:ln>
          <a:solidFill>
            <a:srgbClr val="003262"/>
          </a:solidFill>
          <a:uFillTx/>
          <a:latin typeface="Open Sans"/>
          <a:ea typeface="Open Sans"/>
          <a:cs typeface="Open Sans"/>
          <a:sym typeface="Open Sans"/>
        </a:defRPr>
      </a:lvl3pPr>
      <a:lvl4pPr marL="1919514" marR="0" indent="-408214" algn="l" defTabSz="914400" latinLnBrk="0">
        <a:lnSpc>
          <a:spcPct val="115000"/>
        </a:lnSpc>
        <a:spcBef>
          <a:spcPts val="0"/>
        </a:spcBef>
        <a:spcAft>
          <a:spcPts val="0"/>
        </a:spcAft>
        <a:buClr>
          <a:srgbClr val="434343"/>
        </a:buClr>
        <a:buSzPts val="1800"/>
        <a:buFont typeface="Helvetica"/>
        <a:buChar char="●"/>
        <a:tabLst/>
        <a:defRPr sz="1800" b="0" i="0" u="none" strike="noStrike" cap="none" spc="0" baseline="0">
          <a:ln>
            <a:noFill/>
          </a:ln>
          <a:solidFill>
            <a:srgbClr val="003262"/>
          </a:solidFill>
          <a:uFillTx/>
          <a:latin typeface="Open Sans"/>
          <a:ea typeface="Open Sans"/>
          <a:cs typeface="Open Sans"/>
          <a:sym typeface="Open Sans"/>
        </a:defRPr>
      </a:lvl4pPr>
      <a:lvl5pPr marL="2376714" marR="0" indent="-408214" algn="l" defTabSz="914400" latinLnBrk="0">
        <a:lnSpc>
          <a:spcPct val="115000"/>
        </a:lnSpc>
        <a:spcBef>
          <a:spcPts val="0"/>
        </a:spcBef>
        <a:spcAft>
          <a:spcPts val="0"/>
        </a:spcAft>
        <a:buClr>
          <a:srgbClr val="434343"/>
        </a:buClr>
        <a:buSzPts val="1800"/>
        <a:buFont typeface="Helvetica"/>
        <a:buChar char="○"/>
        <a:tabLst/>
        <a:defRPr sz="1800" b="0" i="0" u="none" strike="noStrike" cap="none" spc="0" baseline="0">
          <a:ln>
            <a:noFill/>
          </a:ln>
          <a:solidFill>
            <a:srgbClr val="003262"/>
          </a:solidFill>
          <a:uFillTx/>
          <a:latin typeface="Open Sans"/>
          <a:ea typeface="Open Sans"/>
          <a:cs typeface="Open Sans"/>
          <a:sym typeface="Open Sans"/>
        </a:defRPr>
      </a:lvl5pPr>
      <a:lvl6pPr marL="2833914" marR="0" indent="-408214" algn="l" defTabSz="914400" latinLnBrk="0">
        <a:lnSpc>
          <a:spcPct val="115000"/>
        </a:lnSpc>
        <a:spcBef>
          <a:spcPts val="0"/>
        </a:spcBef>
        <a:spcAft>
          <a:spcPts val="0"/>
        </a:spcAft>
        <a:buClr>
          <a:srgbClr val="434343"/>
        </a:buClr>
        <a:buSzPts val="1800"/>
        <a:buFont typeface="Helvetica"/>
        <a:buChar char="■"/>
        <a:tabLst/>
        <a:defRPr sz="1800" b="0" i="0" u="none" strike="noStrike" cap="none" spc="0" baseline="0">
          <a:ln>
            <a:noFill/>
          </a:ln>
          <a:solidFill>
            <a:srgbClr val="003262"/>
          </a:solidFill>
          <a:uFillTx/>
          <a:latin typeface="Open Sans"/>
          <a:ea typeface="Open Sans"/>
          <a:cs typeface="Open Sans"/>
          <a:sym typeface="Open Sans"/>
        </a:defRPr>
      </a:lvl6pPr>
      <a:lvl7pPr marL="3291113" marR="0" indent="-408214" algn="l" defTabSz="914400" latinLnBrk="0">
        <a:lnSpc>
          <a:spcPct val="115000"/>
        </a:lnSpc>
        <a:spcBef>
          <a:spcPts val="0"/>
        </a:spcBef>
        <a:spcAft>
          <a:spcPts val="0"/>
        </a:spcAft>
        <a:buClr>
          <a:srgbClr val="434343"/>
        </a:buClr>
        <a:buSzPts val="1800"/>
        <a:buFont typeface="Helvetica"/>
        <a:buChar char="●"/>
        <a:tabLst/>
        <a:defRPr sz="1800" b="0" i="0" u="none" strike="noStrike" cap="none" spc="0" baseline="0">
          <a:ln>
            <a:noFill/>
          </a:ln>
          <a:solidFill>
            <a:srgbClr val="003262"/>
          </a:solidFill>
          <a:uFillTx/>
          <a:latin typeface="Open Sans"/>
          <a:ea typeface="Open Sans"/>
          <a:cs typeface="Open Sans"/>
          <a:sym typeface="Open Sans"/>
        </a:defRPr>
      </a:lvl7pPr>
      <a:lvl8pPr marL="3748313" marR="0" indent="-408213" algn="l" defTabSz="914400" latinLnBrk="0">
        <a:lnSpc>
          <a:spcPct val="115000"/>
        </a:lnSpc>
        <a:spcBef>
          <a:spcPts val="0"/>
        </a:spcBef>
        <a:spcAft>
          <a:spcPts val="0"/>
        </a:spcAft>
        <a:buClr>
          <a:srgbClr val="434343"/>
        </a:buClr>
        <a:buSzPts val="1800"/>
        <a:buFont typeface="Helvetica"/>
        <a:buChar char="○"/>
        <a:tabLst/>
        <a:defRPr sz="1800" b="0" i="0" u="none" strike="noStrike" cap="none" spc="0" baseline="0">
          <a:ln>
            <a:noFill/>
          </a:ln>
          <a:solidFill>
            <a:srgbClr val="003262"/>
          </a:solidFill>
          <a:uFillTx/>
          <a:latin typeface="Open Sans"/>
          <a:ea typeface="Open Sans"/>
          <a:cs typeface="Open Sans"/>
          <a:sym typeface="Open Sans"/>
        </a:defRPr>
      </a:lvl8pPr>
      <a:lvl9pPr marL="4205513" marR="0" indent="-408213" algn="l" defTabSz="914400" latinLnBrk="0">
        <a:lnSpc>
          <a:spcPct val="115000"/>
        </a:lnSpc>
        <a:spcBef>
          <a:spcPts val="0"/>
        </a:spcBef>
        <a:spcAft>
          <a:spcPts val="0"/>
        </a:spcAft>
        <a:buClr>
          <a:srgbClr val="434343"/>
        </a:buClr>
        <a:buSzPts val="1800"/>
        <a:buFont typeface="Helvetica"/>
        <a:buChar char="■"/>
        <a:tabLst/>
        <a:defRPr sz="1800" b="0" i="0" u="none" strike="noStrike" cap="none" spc="0" baseline="0">
          <a:ln>
            <a:noFill/>
          </a:ln>
          <a:solidFill>
            <a:srgbClr val="003262"/>
          </a:solidFill>
          <a:uFillTx/>
          <a:latin typeface="Open Sans"/>
          <a:ea typeface="Open Sans"/>
          <a:cs typeface="Open Sans"/>
          <a:sym typeface="Open Sans"/>
        </a:defRPr>
      </a:lvl9pPr>
    </p:bodyStyle>
    <p:otherStyle>
      <a:lvl1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Open Sans"/>
        </a:defRPr>
      </a:lvl1pPr>
      <a:lvl2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Open Sans"/>
        </a:defRPr>
      </a:lvl2pPr>
      <a:lvl3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Open Sans"/>
        </a:defRPr>
      </a:lvl3pPr>
      <a:lvl4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Open Sans"/>
        </a:defRPr>
      </a:lvl4pPr>
      <a:lvl5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Open Sans"/>
        </a:defRPr>
      </a:lvl5pPr>
      <a:lvl6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Open Sans"/>
        </a:defRPr>
      </a:lvl6pPr>
      <a:lvl7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Open Sans"/>
        </a:defRPr>
      </a:lvl7pPr>
      <a:lvl8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Open Sans"/>
        </a:defRPr>
      </a:lvl8pPr>
      <a:lvl9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Open San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tif"/><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t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t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t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NULL" TargetMode="External"/><Relationship Id="rId4" Type="http://schemas.openxmlformats.org/officeDocument/2006/relationships/hyperlink" Target="NULL" TargetMode="External"/><Relationship Id="rId5" Type="http://schemas.openxmlformats.org/officeDocument/2006/relationships/hyperlink" Target="NULL" TargetMode="External"/><Relationship Id="rId1" Type="http://schemas.openxmlformats.org/officeDocument/2006/relationships/slideLayout" Target="../slideLayouts/slideLayout3.xml"/><Relationship Id="rId2" Type="http://schemas.openxmlformats.org/officeDocument/2006/relationships/hyperlink" Target="NULL"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ocs.google.com/spreadsheets/d/1sVV7-4OHZ-EDNqkMJ55OPUfz_QLJ4LZNuZl-cRaxgV0/edit#gid=0" TargetMode="Externa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tif"/></Relationships>
</file>

<file path=ppt/slides/_rels/slide34.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jpeg"/><Relationship Id="rId1" Type="http://schemas.openxmlformats.org/officeDocument/2006/relationships/slideLayout" Target="../slideLayouts/slideLayout6.xml"/><Relationship Id="rId2" Type="http://schemas.openxmlformats.org/officeDocument/2006/relationships/image" Target="../media/image1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 Id="rId3" Type="http://schemas.openxmlformats.org/officeDocument/2006/relationships/hyperlink" Target="https://pandas.pydata.org/pandas-docs/stable/10min.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NULL" TargetMode="External"/><Relationship Id="rId4" Type="http://schemas.openxmlformats.org/officeDocument/2006/relationships/hyperlink" Target="https://docs.google.com/spreadsheets/d/1BK1E7BxYBo5eVU2Vq7N6vOaKiWkZ8tRKdSukUWAp4KM/edit#gid=0" TargetMode="External"/><Relationship Id="rId1" Type="http://schemas.openxmlformats.org/officeDocument/2006/relationships/slideLayout" Target="../slideLayouts/slideLayout5.xml"/><Relationship Id="rId2" Type="http://schemas.openxmlformats.org/officeDocument/2006/relationships/hyperlink" Target="NUL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3262"/>
        </a:solidFill>
        <a:effectLst/>
      </p:bgPr>
    </p:bg>
    <p:spTree>
      <p:nvGrpSpPr>
        <p:cNvPr id="1" name=""/>
        <p:cNvGrpSpPr/>
        <p:nvPr/>
      </p:nvGrpSpPr>
      <p:grpSpPr>
        <a:xfrm>
          <a:off x="0" y="0"/>
          <a:ext cx="0" cy="0"/>
          <a:chOff x="0" y="0"/>
          <a:chExt cx="0" cy="0"/>
        </a:xfrm>
      </p:grpSpPr>
      <p:sp>
        <p:nvSpPr>
          <p:cNvPr id="145" name="Google Shape;91;p14"/>
          <p:cNvSpPr txBox="1">
            <a:spLocks noGrp="1"/>
          </p:cNvSpPr>
          <p:nvPr>
            <p:ph type="ctrTitle"/>
          </p:nvPr>
        </p:nvSpPr>
        <p:spPr>
          <a:xfrm>
            <a:off x="598100" y="860821"/>
            <a:ext cx="8222099" cy="838800"/>
          </a:xfrm>
          <a:prstGeom prst="rect">
            <a:avLst/>
          </a:prstGeom>
        </p:spPr>
        <p:txBody>
          <a:bodyPr/>
          <a:lstStyle>
            <a:lvl1pPr defTabSz="822958">
              <a:defRPr sz="3700"/>
            </a:lvl1pPr>
          </a:lstStyle>
          <a:p>
            <a:r>
              <a:t>Class 11 - Pandas</a:t>
            </a:r>
          </a:p>
        </p:txBody>
      </p:sp>
      <p:sp>
        <p:nvSpPr>
          <p:cNvPr id="146" name="Google Shape;92;p14"/>
          <p:cNvSpPr txBox="1">
            <a:spLocks noGrp="1"/>
          </p:cNvSpPr>
          <p:nvPr>
            <p:ph type="subTitle" sz="quarter" idx="1"/>
          </p:nvPr>
        </p:nvSpPr>
        <p:spPr>
          <a:xfrm>
            <a:off x="598088" y="2662163"/>
            <a:ext cx="8222099" cy="432900"/>
          </a:xfrm>
          <a:prstGeom prst="rect">
            <a:avLst/>
          </a:prstGeom>
        </p:spPr>
        <p:txBody>
          <a:bodyPr/>
          <a:lstStyle>
            <a:lvl1pPr marL="0" indent="0" defTabSz="630936">
              <a:defRPr sz="1400"/>
            </a:lvl1pPr>
          </a:lstStyle>
          <a:p>
            <a:r>
              <a:t>[w200] MIDS Python Course</a:t>
            </a:r>
          </a:p>
        </p:txBody>
      </p:sp>
      <p:grpSp>
        <p:nvGrpSpPr>
          <p:cNvPr id="149" name="Image"/>
          <p:cNvGrpSpPr/>
          <p:nvPr/>
        </p:nvGrpSpPr>
        <p:grpSpPr>
          <a:xfrm>
            <a:off x="4811120" y="904343"/>
            <a:ext cx="4579235" cy="3334816"/>
            <a:chOff x="0" y="0"/>
            <a:chExt cx="4579233" cy="3334815"/>
          </a:xfrm>
        </p:grpSpPr>
        <p:pic>
          <p:nvPicPr>
            <p:cNvPr id="147" name="Image" descr="Image"/>
            <p:cNvPicPr>
              <a:picLocks noChangeAspect="1"/>
            </p:cNvPicPr>
            <p:nvPr/>
          </p:nvPicPr>
          <p:blipFill>
            <a:blip r:embed="rId2">
              <a:extLst/>
            </a:blip>
            <a:stretch>
              <a:fillRect/>
            </a:stretch>
          </p:blipFill>
          <p:spPr>
            <a:xfrm rot="566536">
              <a:off x="256178" y="389593"/>
              <a:ext cx="4068961" cy="2543102"/>
            </a:xfrm>
            <a:prstGeom prst="rect">
              <a:avLst/>
            </a:prstGeom>
            <a:ln w="12700" cap="flat">
              <a:noFill/>
              <a:miter lim="400000"/>
            </a:ln>
            <a:effectLst/>
          </p:spPr>
        </p:pic>
        <p:pic>
          <p:nvPicPr>
            <p:cNvPr id="148" name="Image" descr="Image"/>
            <p:cNvPicPr>
              <a:picLocks noChangeAspect="1"/>
            </p:cNvPicPr>
            <p:nvPr/>
          </p:nvPicPr>
          <p:blipFill>
            <a:blip r:embed="rId3">
              <a:extLst/>
            </a:blip>
            <a:stretch>
              <a:fillRect/>
            </a:stretch>
          </p:blipFill>
          <p:spPr>
            <a:xfrm rot="566536">
              <a:off x="191637" y="326007"/>
              <a:ext cx="4195960" cy="2682802"/>
            </a:xfrm>
            <a:prstGeom prst="rect">
              <a:avLst/>
            </a:prstGeom>
            <a:ln w="12700" cap="flat">
              <a:noFill/>
              <a:miter lim="400000"/>
            </a:ln>
            <a:effectLst/>
          </p:spPr>
        </p:pic>
      </p:grpSp>
      <p:sp>
        <p:nvSpPr>
          <p:cNvPr id="150" name="Slide Number"/>
          <p:cNvSpPr txBox="1">
            <a:spLocks noGrp="1"/>
          </p:cNvSpPr>
          <p:nvPr>
            <p:ph type="sldNum" sz="quarter" idx="4294967295"/>
          </p:nvPr>
        </p:nvSpPr>
        <p:spPr>
          <a:xfrm>
            <a:off x="8740967" y="4667666"/>
            <a:ext cx="268165" cy="360649"/>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a:t>
            </a:fld>
            <a:endParaRP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Google Shape;146;p23"/>
          <p:cNvSpPr txBox="1">
            <a:spLocks noGrp="1"/>
          </p:cNvSpPr>
          <p:nvPr>
            <p:ph type="title"/>
          </p:nvPr>
        </p:nvSpPr>
        <p:spPr>
          <a:prstGeom prst="rect">
            <a:avLst/>
          </a:prstGeom>
        </p:spPr>
        <p:txBody>
          <a:bodyPr>
            <a:normAutofit fontScale="90000"/>
          </a:bodyPr>
          <a:lstStyle>
            <a:lvl1pPr>
              <a:defRPr b="1">
                <a:latin typeface="+mj-lt"/>
                <a:ea typeface="+mj-ea"/>
                <a:cs typeface="+mj-cs"/>
                <a:sym typeface="Arial"/>
              </a:defRPr>
            </a:lvl1pPr>
          </a:lstStyle>
          <a:p>
            <a:r>
              <a:t>Agenda</a:t>
            </a:r>
          </a:p>
        </p:txBody>
      </p:sp>
      <p:sp>
        <p:nvSpPr>
          <p:cNvPr id="195" name="Google Shape;147;p23"/>
          <p:cNvSpPr txBox="1">
            <a:spLocks noGrp="1"/>
          </p:cNvSpPr>
          <p:nvPr>
            <p:ph type="body" idx="1"/>
          </p:nvPr>
        </p:nvSpPr>
        <p:spPr>
          <a:prstGeom prst="rect">
            <a:avLst/>
          </a:prstGeom>
        </p:spPr>
        <p:txBody>
          <a:bodyPr/>
          <a:lstStyle/>
          <a:p>
            <a:pPr marL="0" indent="0">
              <a:buSzTx/>
              <a:buNone/>
              <a:defRPr sz="2400">
                <a:solidFill>
                  <a:srgbClr val="999999"/>
                </a:solidFill>
              </a:defRPr>
            </a:pPr>
            <a:r>
              <a:t>Course Schedule</a:t>
            </a:r>
            <a:br/>
            <a:r>
              <a:t>Project 2 - Project Team Coordination (10 minutes)</a:t>
            </a:r>
            <a:br/>
            <a:r>
              <a:rPr>
                <a:solidFill>
                  <a:schemeClr val="accent3"/>
                </a:solidFill>
              </a:rPr>
              <a:t>Data Exploration and Analysis</a:t>
            </a:r>
            <a:br>
              <a:rPr>
                <a:solidFill>
                  <a:schemeClr val="accent3"/>
                </a:solidFill>
              </a:rPr>
            </a:br>
            <a:r>
              <a:rPr>
                <a:solidFill>
                  <a:srgbClr val="000000"/>
                </a:solidFill>
              </a:rPr>
              <a:t>Project 2 - Team Discussions (as time allows)</a:t>
            </a:r>
            <a:br>
              <a:rPr>
                <a:solidFill>
                  <a:srgbClr val="000000"/>
                </a:solidFill>
              </a:rPr>
            </a:br>
            <a:endParaRPr>
              <a:solidFill>
                <a:srgbClr val="000000"/>
              </a:solidFill>
            </a:endParaRPr>
          </a:p>
        </p:txBody>
      </p:sp>
      <p:sp>
        <p:nvSpPr>
          <p:cNvPr id="19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10</a:t>
            </a:fld>
            <a:endParaRPr/>
          </a:p>
        </p:txBody>
      </p: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Google Shape;152;p24"/>
          <p:cNvSpPr txBox="1">
            <a:spLocks noGrp="1"/>
          </p:cNvSpPr>
          <p:nvPr>
            <p:ph type="title"/>
          </p:nvPr>
        </p:nvSpPr>
        <p:spPr>
          <a:xfrm>
            <a:off x="311699" y="410000"/>
            <a:ext cx="8520602" cy="607802"/>
          </a:xfrm>
          <a:prstGeom prst="rect">
            <a:avLst/>
          </a:prstGeom>
        </p:spPr>
        <p:txBody>
          <a:bodyPr>
            <a:normAutofit fontScale="90000"/>
          </a:bodyPr>
          <a:lstStyle/>
          <a:p>
            <a:pPr>
              <a:defRPr b="1">
                <a:latin typeface="+mj-lt"/>
                <a:ea typeface="+mj-ea"/>
                <a:cs typeface="+mj-cs"/>
                <a:sym typeface="Arial"/>
              </a:defRPr>
            </a:pPr>
            <a:r>
              <a:t>Data Analysis </a:t>
            </a:r>
            <a:r>
              <a:rPr b="0"/>
              <a:t>| Two Thoughts</a:t>
            </a:r>
          </a:p>
        </p:txBody>
      </p:sp>
      <p:sp>
        <p:nvSpPr>
          <p:cNvPr id="19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11</a:t>
            </a:fld>
            <a:endParaRPr/>
          </a:p>
        </p:txBody>
      </p:sp>
      <p:sp>
        <p:nvSpPr>
          <p:cNvPr id="200" name="Google Shape;153;p24"/>
          <p:cNvSpPr txBox="1">
            <a:spLocks noGrp="1"/>
          </p:cNvSpPr>
          <p:nvPr>
            <p:ph type="body" idx="4294967295"/>
          </p:nvPr>
        </p:nvSpPr>
        <p:spPr>
          <a:xfrm>
            <a:off x="311699" y="1229875"/>
            <a:ext cx="8520602" cy="3339001"/>
          </a:xfrm>
          <a:prstGeom prst="rect">
            <a:avLst/>
          </a:prstGeom>
        </p:spPr>
        <p:txBody>
          <a:bodyPr/>
          <a:lstStyle/>
          <a:p>
            <a:pPr marL="0" indent="0">
              <a:buSzTx/>
              <a:buNone/>
              <a:defRPr sz="2400">
                <a:solidFill>
                  <a:srgbClr val="404040"/>
                </a:solidFill>
              </a:defRPr>
            </a:pPr>
            <a:r>
              <a:t>Data Exploration Basics</a:t>
            </a:r>
          </a:p>
          <a:p>
            <a:pPr marL="0" indent="0">
              <a:spcBef>
                <a:spcPts val="1600"/>
              </a:spcBef>
              <a:buSzTx/>
              <a:buNone/>
              <a:defRPr sz="2400">
                <a:solidFill>
                  <a:srgbClr val="999999"/>
                </a:solidFill>
              </a:defRPr>
            </a:pPr>
            <a:r>
              <a:t>Data Analysis Basics</a:t>
            </a:r>
          </a:p>
        </p:txBody>
      </p:sp>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12</a:t>
            </a:fld>
            <a:endParaRPr/>
          </a:p>
        </p:txBody>
      </p:sp>
      <p:pic>
        <p:nvPicPr>
          <p:cNvPr id="203" name="Image" descr="Image"/>
          <p:cNvPicPr>
            <a:picLocks noChangeAspect="1"/>
          </p:cNvPicPr>
          <p:nvPr/>
        </p:nvPicPr>
        <p:blipFill>
          <a:blip r:embed="rId2">
            <a:extLst/>
          </a:blip>
          <a:stretch>
            <a:fillRect/>
          </a:stretch>
        </p:blipFill>
        <p:spPr>
          <a:xfrm>
            <a:off x="1368752" y="0"/>
            <a:ext cx="6406496" cy="5143500"/>
          </a:xfrm>
          <a:prstGeom prst="rect">
            <a:avLst/>
          </a:prstGeom>
          <a:ln w="12700">
            <a:miter lim="400000"/>
          </a:ln>
        </p:spPr>
      </p:pic>
      <p:sp>
        <p:nvSpPr>
          <p:cNvPr id="204" name="http://www.byteorigin.com/services/cloud-application-development/big-data-analytics/"/>
          <p:cNvSpPr txBox="1"/>
          <p:nvPr/>
        </p:nvSpPr>
        <p:spPr>
          <a:xfrm>
            <a:off x="3371601" y="4292600"/>
            <a:ext cx="4784627" cy="1524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000"/>
            </a:lvl1pPr>
          </a:lstStyle>
          <a:p>
            <a:r>
              <a:t>http://www.byteorigin.com/services/cloud-application-development/big-data-analytics/</a:t>
            </a:r>
          </a:p>
        </p:txBody>
      </p:sp>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Google Shape;158;p25"/>
          <p:cNvSpPr txBox="1">
            <a:spLocks noGrp="1"/>
          </p:cNvSpPr>
          <p:nvPr>
            <p:ph type="body" idx="4294967295"/>
          </p:nvPr>
        </p:nvSpPr>
        <p:spPr>
          <a:xfrm>
            <a:off x="311699" y="616573"/>
            <a:ext cx="8520602" cy="3910354"/>
          </a:xfrm>
          <a:prstGeom prst="rect">
            <a:avLst/>
          </a:prstGeom>
        </p:spPr>
        <p:txBody>
          <a:bodyPr/>
          <a:lstStyle/>
          <a:p>
            <a:pPr marL="0" indent="0" defTabSz="411479">
              <a:buSzTx/>
              <a:buNone/>
              <a:defRPr sz="1700" b="1">
                <a:solidFill>
                  <a:srgbClr val="434343"/>
                </a:solidFill>
              </a:defRPr>
            </a:pPr>
            <a:r>
              <a:t>Data </a:t>
            </a:r>
            <a:r>
              <a:rPr i="1"/>
              <a:t>Exploration</a:t>
            </a:r>
          </a:p>
          <a:p>
            <a:pPr marL="205738" indent="-142875" defTabSz="411479">
              <a:spcBef>
                <a:spcPts val="700"/>
              </a:spcBef>
              <a:buSzPts val="1700"/>
              <a:defRPr sz="1700">
                <a:solidFill>
                  <a:srgbClr val="434343"/>
                </a:solidFill>
              </a:defRPr>
            </a:pPr>
            <a:r>
              <a:t>Used to ensure data integrity (what is data integrity?)</a:t>
            </a:r>
          </a:p>
          <a:p>
            <a:pPr marL="205738" indent="-142875" defTabSz="411479">
              <a:buSzPts val="1700"/>
              <a:defRPr sz="1700">
                <a:solidFill>
                  <a:srgbClr val="434343"/>
                </a:solidFill>
              </a:defRPr>
            </a:pPr>
            <a:r>
              <a:t>Develop questions based on the variables you have</a:t>
            </a:r>
          </a:p>
          <a:p>
            <a:pPr marL="205738" indent="-142875" defTabSz="411479">
              <a:buSzPts val="1700"/>
              <a:defRPr sz="1700">
                <a:solidFill>
                  <a:srgbClr val="434343"/>
                </a:solidFill>
              </a:defRPr>
            </a:pPr>
            <a:r>
              <a:t>Try to break things (better now than in production!)</a:t>
            </a:r>
          </a:p>
          <a:p>
            <a:pPr marL="0" indent="0" defTabSz="411479">
              <a:spcBef>
                <a:spcPts val="700"/>
              </a:spcBef>
              <a:buSzTx/>
              <a:buNone/>
              <a:defRPr sz="1700" b="1">
                <a:solidFill>
                  <a:srgbClr val="434343"/>
                </a:solidFill>
              </a:defRPr>
            </a:pPr>
            <a:r>
              <a:t>Data </a:t>
            </a:r>
            <a:r>
              <a:rPr i="1"/>
              <a:t>Analysis</a:t>
            </a:r>
          </a:p>
          <a:p>
            <a:pPr marL="205738" indent="-142875" defTabSz="411479">
              <a:spcBef>
                <a:spcPts val="700"/>
              </a:spcBef>
              <a:buSzPts val="1700"/>
              <a:defRPr sz="1700">
                <a:solidFill>
                  <a:srgbClr val="434343"/>
                </a:solidFill>
              </a:defRPr>
            </a:pPr>
            <a:r>
              <a:t>Seeks to answer a research question or hypothesis</a:t>
            </a:r>
          </a:p>
          <a:p>
            <a:pPr marL="205738" indent="-142875" defTabSz="411479">
              <a:buSzPts val="1700"/>
              <a:defRPr sz="1700">
                <a:solidFill>
                  <a:srgbClr val="434343"/>
                </a:solidFill>
              </a:defRPr>
            </a:pPr>
            <a:r>
              <a:t>May involve complex math, modeling, statistics</a:t>
            </a:r>
          </a:p>
          <a:p>
            <a:pPr marL="205738" indent="-142875" defTabSz="411479">
              <a:buSzPts val="1700"/>
              <a:defRPr sz="1700">
                <a:solidFill>
                  <a:srgbClr val="434343"/>
                </a:solidFill>
              </a:defRPr>
            </a:pPr>
            <a:r>
              <a:t>More likely to combine multiple dataset</a:t>
            </a:r>
          </a:p>
          <a:p>
            <a:pPr marL="205738" indent="-142875" defTabSz="411479">
              <a:buSzPts val="1700"/>
              <a:defRPr sz="1700">
                <a:solidFill>
                  <a:srgbClr val="434343"/>
                </a:solidFill>
              </a:defRPr>
            </a:pPr>
            <a:r>
              <a:t>Collapse and group data in various ways</a:t>
            </a:r>
          </a:p>
          <a:p>
            <a:pPr marL="0" indent="0" defTabSz="411479">
              <a:spcBef>
                <a:spcPts val="700"/>
              </a:spcBef>
              <a:buSzTx/>
              <a:buNone/>
              <a:defRPr sz="1700">
                <a:solidFill>
                  <a:srgbClr val="434343"/>
                </a:solidFill>
              </a:defRPr>
            </a:pPr>
            <a:r>
              <a:t>Some functions are useful for both exploration and analysis!</a:t>
            </a:r>
          </a:p>
        </p:txBody>
      </p:sp>
      <p:sp>
        <p:nvSpPr>
          <p:cNvPr id="207" name="Google Shape;159;p25"/>
          <p:cNvSpPr txBox="1">
            <a:spLocks noGrp="1"/>
          </p:cNvSpPr>
          <p:nvPr>
            <p:ph type="title"/>
          </p:nvPr>
        </p:nvSpPr>
        <p:spPr>
          <a:xfrm>
            <a:off x="222799" y="168700"/>
            <a:ext cx="8520602" cy="607802"/>
          </a:xfrm>
          <a:prstGeom prst="rect">
            <a:avLst/>
          </a:prstGeom>
        </p:spPr>
        <p:txBody>
          <a:bodyPr>
            <a:normAutofit fontScale="90000"/>
          </a:bodyPr>
          <a:lstStyle/>
          <a:p>
            <a:pPr>
              <a:defRPr b="1">
                <a:latin typeface="+mj-lt"/>
                <a:ea typeface="+mj-ea"/>
                <a:cs typeface="+mj-cs"/>
                <a:sym typeface="Arial"/>
              </a:defRPr>
            </a:pPr>
            <a:r>
              <a:t>Data Analysis </a:t>
            </a:r>
            <a:r>
              <a:rPr b="0"/>
              <a:t>| Exploration vs. Analysis</a:t>
            </a:r>
          </a:p>
        </p:txBody>
      </p:sp>
      <p:sp>
        <p:nvSpPr>
          <p:cNvPr id="20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13</a:t>
            </a:fld>
            <a:endParaRPr/>
          </a:p>
        </p:txBody>
      </p:sp>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Google Shape;164;p26"/>
          <p:cNvSpPr txBox="1">
            <a:spLocks noGrp="1"/>
          </p:cNvSpPr>
          <p:nvPr>
            <p:ph type="title"/>
          </p:nvPr>
        </p:nvSpPr>
        <p:spPr>
          <a:xfrm>
            <a:off x="311699" y="410000"/>
            <a:ext cx="8520602" cy="607802"/>
          </a:xfrm>
          <a:prstGeom prst="rect">
            <a:avLst/>
          </a:prstGeom>
        </p:spPr>
        <p:txBody>
          <a:bodyPr>
            <a:normAutofit fontScale="90000"/>
          </a:bodyPr>
          <a:lstStyle/>
          <a:p>
            <a:pPr>
              <a:defRPr b="1">
                <a:latin typeface="+mj-lt"/>
                <a:ea typeface="+mj-ea"/>
                <a:cs typeface="+mj-cs"/>
                <a:sym typeface="Arial"/>
              </a:defRPr>
            </a:pPr>
            <a:r>
              <a:t>Data Analysis </a:t>
            </a:r>
            <a:r>
              <a:rPr b="0"/>
              <a:t>| Data Exploration Basics</a:t>
            </a:r>
          </a:p>
        </p:txBody>
      </p:sp>
      <p:sp>
        <p:nvSpPr>
          <p:cNvPr id="21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14</a:t>
            </a:fld>
            <a:endParaRPr/>
          </a:p>
        </p:txBody>
      </p:sp>
      <p:sp>
        <p:nvSpPr>
          <p:cNvPr id="212" name="Google Shape;165;p26"/>
          <p:cNvSpPr txBox="1">
            <a:spLocks noGrp="1"/>
          </p:cNvSpPr>
          <p:nvPr>
            <p:ph type="body" sz="half" idx="4294967295"/>
          </p:nvPr>
        </p:nvSpPr>
        <p:spPr>
          <a:xfrm>
            <a:off x="387900" y="1174219"/>
            <a:ext cx="4286700" cy="3455436"/>
          </a:xfrm>
          <a:prstGeom prst="rect">
            <a:avLst/>
          </a:prstGeom>
        </p:spPr>
        <p:txBody>
          <a:bodyPr/>
          <a:lstStyle/>
          <a:p>
            <a:pPr marL="0" indent="0">
              <a:lnSpc>
                <a:spcPct val="110000"/>
              </a:lnSpc>
              <a:buSzTx/>
              <a:buNone/>
              <a:defRPr sz="2200" i="1">
                <a:solidFill>
                  <a:srgbClr val="434343"/>
                </a:solidFill>
                <a:latin typeface="Charter"/>
                <a:ea typeface="Charter"/>
                <a:cs typeface="Charter"/>
                <a:sym typeface="Charter"/>
              </a:defRPr>
            </a:pPr>
            <a:r>
              <a:t>Real World Data Are Messy.</a:t>
            </a:r>
          </a:p>
          <a:p>
            <a:pPr marL="0" indent="0">
              <a:lnSpc>
                <a:spcPct val="110000"/>
              </a:lnSpc>
              <a:spcBef>
                <a:spcPts val="1600"/>
              </a:spcBef>
              <a:buSzTx/>
              <a:buNone/>
              <a:defRPr sz="2200" i="1">
                <a:solidFill>
                  <a:srgbClr val="434343"/>
                </a:solidFill>
                <a:latin typeface="Charter"/>
                <a:ea typeface="Charter"/>
                <a:cs typeface="Charter"/>
                <a:sym typeface="Charter"/>
              </a:defRPr>
            </a:pPr>
            <a:r>
              <a:t>No, really. They’re very messy.</a:t>
            </a:r>
          </a:p>
          <a:p>
            <a:pPr marL="0" indent="0">
              <a:lnSpc>
                <a:spcPct val="110000"/>
              </a:lnSpc>
              <a:spcBef>
                <a:spcPts val="1600"/>
              </a:spcBef>
              <a:buSzTx/>
              <a:buNone/>
              <a:defRPr sz="2200" i="1">
                <a:solidFill>
                  <a:srgbClr val="434343"/>
                </a:solidFill>
                <a:latin typeface="Charter"/>
                <a:ea typeface="Charter"/>
                <a:cs typeface="Charter"/>
                <a:sym typeface="Charter"/>
              </a:defRPr>
            </a:pPr>
            <a:r>
              <a:t>If anything can be wrong in your data, it probably is.</a:t>
            </a:r>
          </a:p>
          <a:p>
            <a:pPr marL="0" indent="0">
              <a:lnSpc>
                <a:spcPct val="110000"/>
              </a:lnSpc>
              <a:spcBef>
                <a:spcPts val="1600"/>
              </a:spcBef>
              <a:buSzTx/>
              <a:buNone/>
              <a:defRPr sz="2200" i="1">
                <a:solidFill>
                  <a:srgbClr val="434343"/>
                </a:solidFill>
                <a:latin typeface="Charter"/>
                <a:ea typeface="Charter"/>
                <a:cs typeface="Charter"/>
                <a:sym typeface="Charter"/>
              </a:defRPr>
            </a:pPr>
            <a:r>
              <a:t>Your Mindset: … GOAL!</a:t>
            </a:r>
          </a:p>
        </p:txBody>
      </p:sp>
      <p:pic>
        <p:nvPicPr>
          <p:cNvPr id="213" name="Google Shape;166;p26" descr="Google Shape;166;p26"/>
          <p:cNvPicPr>
            <a:picLocks noChangeAspect="1"/>
          </p:cNvPicPr>
          <p:nvPr/>
        </p:nvPicPr>
        <p:blipFill>
          <a:blip r:embed="rId2">
            <a:extLst/>
          </a:blip>
          <a:stretch>
            <a:fillRect/>
          </a:stretch>
        </p:blipFill>
        <p:spPr>
          <a:xfrm rot="714256">
            <a:off x="4605096" y="1713390"/>
            <a:ext cx="3757106" cy="2377095"/>
          </a:xfrm>
          <a:prstGeom prst="rect">
            <a:avLst/>
          </a:prstGeom>
          <a:ln w="12700">
            <a:miter lim="400000"/>
          </a:ln>
          <a:effectLst>
            <a:outerShdw blurRad="254000" dist="127000" dir="16200000" rotWithShape="0">
              <a:srgbClr val="000000">
                <a:alpha val="70000"/>
              </a:srgbClr>
            </a:outerShdw>
          </a:effectLst>
        </p:spPr>
      </p:pic>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Google Shape;171;p27"/>
          <p:cNvSpPr txBox="1">
            <a:spLocks noGrp="1"/>
          </p:cNvSpPr>
          <p:nvPr>
            <p:ph type="title"/>
          </p:nvPr>
        </p:nvSpPr>
        <p:spPr>
          <a:xfrm>
            <a:off x="311699" y="410000"/>
            <a:ext cx="8520602" cy="607802"/>
          </a:xfrm>
          <a:prstGeom prst="rect">
            <a:avLst/>
          </a:prstGeom>
        </p:spPr>
        <p:txBody>
          <a:bodyPr>
            <a:normAutofit fontScale="90000"/>
          </a:bodyPr>
          <a:lstStyle/>
          <a:p>
            <a:pPr>
              <a:defRPr b="1">
                <a:latin typeface="+mj-lt"/>
                <a:ea typeface="+mj-ea"/>
                <a:cs typeface="+mj-cs"/>
                <a:sym typeface="Arial"/>
              </a:defRPr>
            </a:pPr>
            <a:r>
              <a:t>Data Analysis </a:t>
            </a:r>
            <a:r>
              <a:rPr b="0"/>
              <a:t>| How to Explore?</a:t>
            </a:r>
          </a:p>
        </p:txBody>
      </p:sp>
      <p:sp>
        <p:nvSpPr>
          <p:cNvPr id="216" name="Google Shape;172;p27"/>
          <p:cNvSpPr txBox="1">
            <a:spLocks noGrp="1"/>
          </p:cNvSpPr>
          <p:nvPr>
            <p:ph type="body" idx="4294967295"/>
          </p:nvPr>
        </p:nvSpPr>
        <p:spPr>
          <a:xfrm>
            <a:off x="311699" y="1001275"/>
            <a:ext cx="8520602" cy="3339001"/>
          </a:xfrm>
          <a:prstGeom prst="rect">
            <a:avLst/>
          </a:prstGeom>
        </p:spPr>
        <p:txBody>
          <a:bodyPr/>
          <a:lstStyle/>
          <a:p>
            <a:pPr marL="0" indent="0">
              <a:buSzTx/>
              <a:buNone/>
              <a:defRPr sz="2400">
                <a:solidFill>
                  <a:srgbClr val="434343"/>
                </a:solidFill>
              </a:defRPr>
            </a:pPr>
            <a:r>
              <a:t>Simple commands - but think deeply!</a:t>
            </a:r>
          </a:p>
          <a:p>
            <a:pPr indent="-381000">
              <a:spcBef>
                <a:spcPts val="1600"/>
              </a:spcBef>
              <a:buSzPts val="2400"/>
              <a:defRPr sz="2400">
                <a:solidFill>
                  <a:srgbClr val="434343"/>
                </a:solidFill>
              </a:defRPr>
            </a:pPr>
            <a:r>
              <a:t>value_counts()</a:t>
            </a:r>
          </a:p>
          <a:p>
            <a:pPr indent="-381000">
              <a:buSzPts val="2400"/>
              <a:defRPr sz="2400">
                <a:solidFill>
                  <a:srgbClr val="434343"/>
                </a:solidFill>
              </a:defRPr>
            </a:pPr>
            <a:r>
              <a:t>describe()</a:t>
            </a:r>
          </a:p>
          <a:p>
            <a:pPr indent="-381000">
              <a:buSzPts val="2400"/>
              <a:defRPr sz="2400">
                <a:solidFill>
                  <a:srgbClr val="434343"/>
                </a:solidFill>
              </a:defRPr>
            </a:pPr>
            <a:r>
              <a:t>max(), min(), isnull()</a:t>
            </a:r>
          </a:p>
          <a:p>
            <a:pPr indent="-381000">
              <a:buSzPts val="2400"/>
              <a:defRPr sz="2400">
                <a:solidFill>
                  <a:srgbClr val="434343"/>
                </a:solidFill>
              </a:defRPr>
            </a:pPr>
            <a:r>
              <a:t>basic plots, </a:t>
            </a:r>
          </a:p>
          <a:p>
            <a:pPr marL="914400" lvl="1" indent="-381000">
              <a:buSzPts val="2400"/>
              <a:defRPr sz="2400">
                <a:solidFill>
                  <a:srgbClr val="434343"/>
                </a:solidFill>
              </a:defRPr>
            </a:pPr>
            <a:r>
              <a:t>histogram, scatter plot, bar chart</a:t>
            </a:r>
          </a:p>
        </p:txBody>
      </p:sp>
      <p:sp>
        <p:nvSpPr>
          <p:cNvPr id="217" name="Slide Number"/>
          <p:cNvSpPr txBox="1">
            <a:spLocks noGrp="1"/>
          </p:cNvSpPr>
          <p:nvPr>
            <p:ph type="sldNum" sz="quarter" idx="2"/>
          </p:nvPr>
        </p:nvSpPr>
        <p:spPr>
          <a:xfrm>
            <a:off x="7538049" y="4638107"/>
            <a:ext cx="340780" cy="360649"/>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15</a:t>
            </a:fld>
            <a:endParaRPr/>
          </a:p>
        </p:txBody>
      </p:sp>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Google Shape;177;p28"/>
          <p:cNvSpPr txBox="1">
            <a:spLocks noGrp="1"/>
          </p:cNvSpPr>
          <p:nvPr>
            <p:ph type="title"/>
          </p:nvPr>
        </p:nvSpPr>
        <p:spPr>
          <a:xfrm>
            <a:off x="311699" y="410000"/>
            <a:ext cx="8520602" cy="607802"/>
          </a:xfrm>
          <a:prstGeom prst="rect">
            <a:avLst/>
          </a:prstGeom>
        </p:spPr>
        <p:txBody>
          <a:bodyPr>
            <a:normAutofit fontScale="90000"/>
          </a:bodyPr>
          <a:lstStyle/>
          <a:p>
            <a:pPr>
              <a:defRPr b="1">
                <a:latin typeface="+mj-lt"/>
                <a:ea typeface="+mj-ea"/>
                <a:cs typeface="+mj-cs"/>
                <a:sym typeface="Arial"/>
              </a:defRPr>
            </a:pPr>
            <a:r>
              <a:t>Data Analysis </a:t>
            </a:r>
            <a:r>
              <a:rPr b="0"/>
              <a:t>| How to validate?</a:t>
            </a:r>
          </a:p>
        </p:txBody>
      </p:sp>
      <p:sp>
        <p:nvSpPr>
          <p:cNvPr id="22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16</a:t>
            </a:fld>
            <a:endParaRPr/>
          </a:p>
        </p:txBody>
      </p:sp>
      <p:sp>
        <p:nvSpPr>
          <p:cNvPr id="221" name="Google Shape;178;p28"/>
          <p:cNvSpPr txBox="1">
            <a:spLocks noGrp="1"/>
          </p:cNvSpPr>
          <p:nvPr>
            <p:ph type="body" idx="4294967295"/>
          </p:nvPr>
        </p:nvSpPr>
        <p:spPr>
          <a:xfrm>
            <a:off x="311699" y="874274"/>
            <a:ext cx="8520602" cy="3647423"/>
          </a:xfrm>
          <a:prstGeom prst="rect">
            <a:avLst/>
          </a:prstGeom>
        </p:spPr>
        <p:txBody>
          <a:bodyPr/>
          <a:lstStyle/>
          <a:p>
            <a:pPr marL="438911" indent="-341375" defTabSz="877823">
              <a:buSzPts val="1900"/>
              <a:buFontTx/>
              <a:buAutoNum type="arabicPeriod"/>
              <a:defRPr sz="1919">
                <a:solidFill>
                  <a:srgbClr val="434343"/>
                </a:solidFill>
              </a:defRPr>
            </a:pPr>
            <a:r>
              <a:t>Dataset documentation</a:t>
            </a:r>
          </a:p>
          <a:p>
            <a:pPr marL="438911" indent="-341375" defTabSz="877823">
              <a:buSzPts val="1900"/>
              <a:buFontTx/>
              <a:buAutoNum type="arabicPeriod"/>
              <a:defRPr sz="1919">
                <a:solidFill>
                  <a:srgbClr val="434343"/>
                </a:solidFill>
              </a:defRPr>
            </a:pPr>
            <a:r>
              <a:t>Research (or even Google searches; library)</a:t>
            </a:r>
          </a:p>
          <a:p>
            <a:pPr marL="438911" indent="-341375" defTabSz="877823">
              <a:buSzPts val="1900"/>
              <a:buFontTx/>
              <a:buAutoNum type="arabicPeriod"/>
              <a:defRPr sz="1919">
                <a:solidFill>
                  <a:srgbClr val="434343"/>
                </a:solidFill>
              </a:defRPr>
            </a:pPr>
            <a:r>
              <a:t>Cross-validation within your data</a:t>
            </a:r>
          </a:p>
          <a:p>
            <a:pPr marL="877823" lvl="1" indent="-304800" defTabSz="877823">
              <a:buSzPts val="1300"/>
              <a:buFontTx/>
              <a:buAutoNum type="alphaLcPeriod"/>
              <a:defRPr sz="1344">
                <a:solidFill>
                  <a:srgbClr val="434343"/>
                </a:solidFill>
              </a:defRPr>
            </a:pPr>
            <a:r>
              <a:t>E.g., if the variable “hospital_los” means “length of stay”, we should be able to compare it to variables “admit_date” and “discharge_date”</a:t>
            </a:r>
          </a:p>
          <a:p>
            <a:pPr marL="438911" indent="-341375" defTabSz="877823">
              <a:buSzPts val="1900"/>
              <a:buFontTx/>
              <a:buAutoNum type="arabicPeriod"/>
              <a:defRPr sz="1919">
                <a:solidFill>
                  <a:srgbClr val="434343"/>
                </a:solidFill>
              </a:defRPr>
            </a:pPr>
            <a:r>
              <a:t>Cross-validation outside of your data</a:t>
            </a:r>
          </a:p>
          <a:p>
            <a:pPr marL="877823" lvl="1" indent="-304800" defTabSz="877823">
              <a:buSzPts val="1300"/>
              <a:buFontTx/>
              <a:buAutoNum type="alphaLcPeriod"/>
              <a:defRPr sz="1344">
                <a:solidFill>
                  <a:srgbClr val="434343"/>
                </a:solidFill>
              </a:defRPr>
            </a:pPr>
            <a:r>
              <a:t>E.g., We expect power to cost the most on the hottest days of the year (demand is highest). Let’s find the maximum power cost in our dataset, and compare it to the daily temperature to ensure it makes sense.</a:t>
            </a:r>
          </a:p>
          <a:p>
            <a:pPr marL="0" indent="0" defTabSz="877823">
              <a:spcBef>
                <a:spcPts val="1500"/>
              </a:spcBef>
              <a:buSzTx/>
              <a:buNone/>
              <a:defRPr sz="1919">
                <a:solidFill>
                  <a:srgbClr val="434343"/>
                </a:solidFill>
              </a:defRPr>
            </a:pPr>
            <a:r>
              <a:t>How much data validation is “enough” ?</a:t>
            </a:r>
          </a:p>
        </p:txBody>
      </p:sp>
      <p:sp>
        <p:nvSpPr>
          <p:cNvPr id="222" name="By the way, for a good intro/review of all the students in research, see this book …"/>
          <p:cNvSpPr/>
          <p:nvPr/>
        </p:nvSpPr>
        <p:spPr>
          <a:xfrm>
            <a:off x="6324600" y="222250"/>
            <a:ext cx="1672779" cy="1401565"/>
          </a:xfrm>
          <a:prstGeom prst="roundRect">
            <a:avLst>
              <a:gd name="adj" fmla="val 13592"/>
            </a:avLst>
          </a:prstGeom>
          <a:solidFill>
            <a:schemeClr val="accent5">
              <a:lumOff val="16862"/>
            </a:schemeClr>
          </a:solidFill>
          <a:ln w="12700">
            <a:miter lim="400000"/>
          </a:ln>
          <a:extLst>
            <a:ext uri="{C572A759-6A51-4108-AA02-DFA0A04FC94B}">
              <ma14:wrappingTextBoxFlag xmlns:ma14="http://schemas.microsoft.com/office/mac/drawingml/2011/main" val="1"/>
            </a:ext>
          </a:extLst>
        </p:spPr>
        <p:txBody>
          <a:bodyPr lIns="0" tIns="0" rIns="0" bIns="0"/>
          <a:lstStyle>
            <a:lvl1pPr marL="88900" indent="-50800">
              <a:spcBef>
                <a:spcPts val="400"/>
              </a:spcBef>
              <a:defRPr>
                <a:solidFill>
                  <a:schemeClr val="accent3">
                    <a:lumOff val="-7568"/>
                  </a:schemeClr>
                </a:solidFill>
              </a:defRPr>
            </a:lvl1pPr>
          </a:lstStyle>
          <a:p>
            <a:r>
              <a:t>By the way, for a good intro/review of all the students in research, see this book … </a:t>
            </a:r>
          </a:p>
        </p:txBody>
      </p:sp>
      <p:pic>
        <p:nvPicPr>
          <p:cNvPr id="223" name="Image" descr="Image"/>
          <p:cNvPicPr>
            <a:picLocks noChangeAspect="1"/>
          </p:cNvPicPr>
          <p:nvPr/>
        </p:nvPicPr>
        <p:blipFill>
          <a:blip r:embed="rId2">
            <a:extLst/>
          </a:blip>
          <a:stretch>
            <a:fillRect/>
          </a:stretch>
        </p:blipFill>
        <p:spPr>
          <a:xfrm rot="1140000">
            <a:off x="7897918" y="717550"/>
            <a:ext cx="757523" cy="1165418"/>
          </a:xfrm>
          <a:prstGeom prst="rect">
            <a:avLst/>
          </a:prstGeom>
          <a:ln w="12700">
            <a:miter lim="400000"/>
          </a:ln>
          <a:effectLst>
            <a:outerShdw blurRad="101600" dist="25400" dir="5400000" rotWithShape="0">
              <a:srgbClr val="000000">
                <a:alpha val="75000"/>
              </a:srgbClr>
            </a:outerShdw>
          </a:effectLst>
        </p:spPr>
      </p:pic>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Google Shape;183;p29"/>
          <p:cNvSpPr txBox="1">
            <a:spLocks noGrp="1"/>
          </p:cNvSpPr>
          <p:nvPr>
            <p:ph type="title"/>
          </p:nvPr>
        </p:nvSpPr>
        <p:spPr>
          <a:xfrm>
            <a:off x="4078989" y="235090"/>
            <a:ext cx="4753313" cy="885673"/>
          </a:xfrm>
          <a:prstGeom prst="rect">
            <a:avLst/>
          </a:prstGeom>
        </p:spPr>
        <p:txBody>
          <a:bodyPr>
            <a:normAutofit fontScale="90000"/>
          </a:bodyPr>
          <a:lstStyle/>
          <a:p>
            <a:pPr algn="r" defTabSz="749808">
              <a:defRPr sz="2400" b="1">
                <a:latin typeface="+mj-lt"/>
                <a:ea typeface="+mj-ea"/>
                <a:cs typeface="+mj-cs"/>
                <a:sym typeface="Arial"/>
              </a:defRPr>
            </a:pPr>
            <a:r>
              <a:t>Data Analysis </a:t>
            </a:r>
            <a:r>
              <a:rPr b="0"/>
              <a:t>|</a:t>
            </a:r>
          </a:p>
          <a:p>
            <a:pPr algn="r" defTabSz="749808">
              <a:defRPr sz="2400">
                <a:latin typeface="+mj-lt"/>
                <a:ea typeface="+mj-ea"/>
                <a:cs typeface="+mj-cs"/>
                <a:sym typeface="Arial"/>
              </a:defRPr>
            </a:pPr>
            <a:r>
              <a:t>JupyterLab</a:t>
            </a:r>
          </a:p>
        </p:txBody>
      </p:sp>
      <p:sp>
        <p:nvSpPr>
          <p:cNvPr id="22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17</a:t>
            </a:fld>
            <a:endParaRPr/>
          </a:p>
        </p:txBody>
      </p:sp>
      <p:sp>
        <p:nvSpPr>
          <p:cNvPr id="227" name="Google Shape;184;p29"/>
          <p:cNvSpPr txBox="1">
            <a:spLocks noGrp="1"/>
          </p:cNvSpPr>
          <p:nvPr>
            <p:ph type="body" sz="quarter" idx="4294967295"/>
          </p:nvPr>
        </p:nvSpPr>
        <p:spPr>
          <a:xfrm>
            <a:off x="6246967" y="2331347"/>
            <a:ext cx="2480253" cy="417027"/>
          </a:xfrm>
          <a:prstGeom prst="rect">
            <a:avLst/>
          </a:prstGeom>
        </p:spPr>
        <p:txBody>
          <a:bodyPr/>
          <a:lstStyle>
            <a:lvl1pPr marL="0" indent="0" defTabSz="667512">
              <a:spcBef>
                <a:spcPts val="1100"/>
              </a:spcBef>
              <a:buSzTx/>
              <a:buNone/>
              <a:defRPr sz="1300">
                <a:solidFill>
                  <a:srgbClr val="434343"/>
                </a:solidFill>
              </a:defRPr>
            </a:lvl1pPr>
          </a:lstStyle>
          <a:p>
            <a:r>
              <a:t>https://github.com/jupyterlab</a:t>
            </a:r>
          </a:p>
        </p:txBody>
      </p:sp>
      <p:pic>
        <p:nvPicPr>
          <p:cNvPr id="228" name="Screen Shot 2018-07-24 at 11.24.26 AM.png" descr="Screen Shot 2018-07-24 at 11.24.26 AM.png"/>
          <p:cNvPicPr>
            <a:picLocks noChangeAspect="1"/>
          </p:cNvPicPr>
          <p:nvPr/>
        </p:nvPicPr>
        <p:blipFill>
          <a:blip r:embed="rId2">
            <a:extLst/>
          </a:blip>
          <a:stretch>
            <a:fillRect/>
          </a:stretch>
        </p:blipFill>
        <p:spPr>
          <a:xfrm>
            <a:off x="6246967" y="1685271"/>
            <a:ext cx="2285317" cy="578159"/>
          </a:xfrm>
          <a:prstGeom prst="rect">
            <a:avLst/>
          </a:prstGeom>
          <a:ln w="12700">
            <a:miter lim="400000"/>
          </a:ln>
        </p:spPr>
      </p:pic>
      <p:sp>
        <p:nvSpPr>
          <p:cNvPr id="229" name="https://www.zdnet.com/article/can-data-science-notebooks-get-real-jupyter-lab-releases-to-users/"/>
          <p:cNvSpPr txBox="1"/>
          <p:nvPr/>
        </p:nvSpPr>
        <p:spPr>
          <a:xfrm>
            <a:off x="6246967" y="3334927"/>
            <a:ext cx="2678232" cy="60378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mj-lt"/>
                <a:ea typeface="+mj-ea"/>
                <a:cs typeface="+mj-cs"/>
                <a:sym typeface="Arial"/>
              </a:defRPr>
            </a:lvl1pPr>
          </a:lstStyle>
          <a:p>
            <a:r>
              <a:t>https://www.zdnet.com/article/can-data-science-notebooks-get-real-jupyter-lab-releases-to-users/</a:t>
            </a:r>
          </a:p>
        </p:txBody>
      </p:sp>
      <p:sp>
        <p:nvSpPr>
          <p:cNvPr id="230" name="http://jupyter.org"/>
          <p:cNvSpPr txBox="1"/>
          <p:nvPr/>
        </p:nvSpPr>
        <p:spPr>
          <a:xfrm>
            <a:off x="6246967" y="2942957"/>
            <a:ext cx="1287687"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latin typeface="+mj-lt"/>
                <a:ea typeface="+mj-ea"/>
                <a:cs typeface="+mj-cs"/>
                <a:sym typeface="Arial"/>
              </a:defRPr>
            </a:lvl1pPr>
          </a:lstStyle>
          <a:p>
            <a:r>
              <a:t>http://jupyter.org</a:t>
            </a:r>
          </a:p>
        </p:txBody>
      </p:sp>
      <p:pic>
        <p:nvPicPr>
          <p:cNvPr id="231" name="Screen Shot 2018-07-24 at 11.25.59 AM.png" descr="Screen Shot 2018-07-24 at 11.25.59 AM.png"/>
          <p:cNvPicPr>
            <a:picLocks noChangeAspect="1"/>
          </p:cNvPicPr>
          <p:nvPr/>
        </p:nvPicPr>
        <p:blipFill>
          <a:blip r:embed="rId3">
            <a:extLst/>
          </a:blip>
          <a:stretch>
            <a:fillRect/>
          </a:stretch>
        </p:blipFill>
        <p:spPr>
          <a:xfrm>
            <a:off x="13737" y="53593"/>
            <a:ext cx="6114622" cy="5061713"/>
          </a:xfrm>
          <a:prstGeom prst="rect">
            <a:avLst/>
          </a:prstGeom>
          <a:ln w="12700">
            <a:miter lim="400000"/>
          </a:ln>
          <a:effectLst>
            <a:outerShdw blurRad="101600" dist="25400" dir="5400000" rotWithShape="0">
              <a:srgbClr val="000000">
                <a:alpha val="75000"/>
              </a:srgbClr>
            </a:outerShdw>
          </a:effectLst>
        </p:spPr>
      </p:pic>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Google Shape;189;p30"/>
          <p:cNvSpPr txBox="1">
            <a:spLocks noGrp="1"/>
          </p:cNvSpPr>
          <p:nvPr>
            <p:ph type="title"/>
          </p:nvPr>
        </p:nvSpPr>
        <p:spPr>
          <a:xfrm>
            <a:off x="311698" y="410000"/>
            <a:ext cx="4485377" cy="607802"/>
          </a:xfrm>
          <a:prstGeom prst="rect">
            <a:avLst/>
          </a:prstGeom>
        </p:spPr>
        <p:txBody>
          <a:bodyPr>
            <a:normAutofit fontScale="90000"/>
          </a:bodyPr>
          <a:lstStyle/>
          <a:p>
            <a:pPr>
              <a:defRPr b="1">
                <a:latin typeface="+mj-lt"/>
                <a:ea typeface="+mj-ea"/>
                <a:cs typeface="+mj-cs"/>
                <a:sym typeface="Arial"/>
              </a:defRPr>
            </a:pPr>
            <a:r>
              <a:t>Pandas </a:t>
            </a:r>
            <a:r>
              <a:rPr b="0"/>
              <a:t>| Pseudo-coding</a:t>
            </a:r>
          </a:p>
        </p:txBody>
      </p:sp>
      <p:sp>
        <p:nvSpPr>
          <p:cNvPr id="23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18</a:t>
            </a:fld>
            <a:endParaRPr/>
          </a:p>
        </p:txBody>
      </p:sp>
      <p:sp>
        <p:nvSpPr>
          <p:cNvPr id="235" name="Google Shape;190;p30"/>
          <p:cNvSpPr txBox="1">
            <a:spLocks noGrp="1"/>
          </p:cNvSpPr>
          <p:nvPr>
            <p:ph type="body" idx="4294967295"/>
          </p:nvPr>
        </p:nvSpPr>
        <p:spPr>
          <a:xfrm>
            <a:off x="311698" y="800648"/>
            <a:ext cx="7900781" cy="3809195"/>
          </a:xfrm>
          <a:prstGeom prst="rect">
            <a:avLst/>
          </a:prstGeom>
        </p:spPr>
        <p:txBody>
          <a:bodyPr/>
          <a:lstStyle/>
          <a:p>
            <a:pPr marL="0" indent="0" defTabSz="868680">
              <a:spcBef>
                <a:spcPts val="1500"/>
              </a:spcBef>
              <a:buSzTx/>
              <a:buNone/>
              <a:defRPr sz="2300">
                <a:solidFill>
                  <a:srgbClr val="434343"/>
                </a:solidFill>
              </a:defRPr>
            </a:pPr>
            <a:r>
              <a:t>How do I think about pseudo-coding for data analysis?</a:t>
            </a:r>
          </a:p>
          <a:p>
            <a:pPr marL="0" indent="0" defTabSz="868680">
              <a:spcBef>
                <a:spcPts val="1500"/>
              </a:spcBef>
              <a:buSzTx/>
              <a:buNone/>
              <a:defRPr sz="1700" i="1">
                <a:solidFill>
                  <a:srgbClr val="434343"/>
                </a:solidFill>
              </a:defRPr>
            </a:pPr>
            <a:r>
              <a:t>Remember, good pseudo-coding (aka Structured English) should identify &amp; detail the functionality of your work (modules), the relationships of functionalities (not unlike how objects call each others), and most of all represents a logical process suited for both humans to follow and with sufficient details that computers can execute.</a:t>
            </a:r>
          </a:p>
          <a:p>
            <a:pPr marL="0" indent="0" defTabSz="868680">
              <a:spcBef>
                <a:spcPts val="1500"/>
              </a:spcBef>
              <a:buSzTx/>
              <a:buNone/>
              <a:defRPr sz="1700" i="1">
                <a:solidFill>
                  <a:srgbClr val="434343"/>
                </a:solidFill>
              </a:defRPr>
            </a:pPr>
            <a:r>
              <a:t>First step towards good code and better documentation.</a:t>
            </a:r>
          </a:p>
        </p:txBody>
      </p:sp>
      <p:pic>
        <p:nvPicPr>
          <p:cNvPr id="236" name="Image" descr="Image"/>
          <p:cNvPicPr>
            <a:picLocks noChangeAspect="1"/>
          </p:cNvPicPr>
          <p:nvPr/>
        </p:nvPicPr>
        <p:blipFill>
          <a:blip r:embed="rId2">
            <a:extLst/>
          </a:blip>
          <a:stretch>
            <a:fillRect/>
          </a:stretch>
        </p:blipFill>
        <p:spPr>
          <a:xfrm flipH="1">
            <a:off x="5672782" y="2744279"/>
            <a:ext cx="1909119" cy="2443671"/>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Google Shape;195;p31"/>
          <p:cNvSpPr txBox="1">
            <a:spLocks noGrp="1"/>
          </p:cNvSpPr>
          <p:nvPr>
            <p:ph type="body" idx="4294967295"/>
          </p:nvPr>
        </p:nvSpPr>
        <p:spPr>
          <a:xfrm>
            <a:off x="311699" y="1106350"/>
            <a:ext cx="8520602" cy="3339001"/>
          </a:xfrm>
          <a:prstGeom prst="rect">
            <a:avLst/>
          </a:prstGeom>
        </p:spPr>
        <p:txBody>
          <a:bodyPr/>
          <a:lstStyle/>
          <a:p>
            <a:pPr marL="0" indent="0">
              <a:buSzTx/>
              <a:buNone/>
              <a:defRPr>
                <a:solidFill>
                  <a:srgbClr val="434343"/>
                </a:solidFill>
              </a:defRPr>
            </a:pPr>
            <a:r>
              <a:t>You can think about an analysis as a </a:t>
            </a:r>
            <a:r>
              <a:rPr b="1">
                <a:solidFill>
                  <a:schemeClr val="accent3"/>
                </a:solidFill>
              </a:rPr>
              <a:t>series of dataset transformations</a:t>
            </a:r>
          </a:p>
          <a:p>
            <a:pPr marL="0" indent="0">
              <a:spcBef>
                <a:spcPts val="1600"/>
              </a:spcBef>
              <a:buSzTx/>
              <a:buNone/>
              <a:defRPr b="1">
                <a:solidFill>
                  <a:schemeClr val="accent3"/>
                </a:solidFill>
              </a:defRPr>
            </a:pPr>
            <a:r>
              <a:t/>
            </a:r>
            <a:br/>
            <a:r>
              <a:rPr b="0">
                <a:solidFill>
                  <a:srgbClr val="000000"/>
                </a:solidFill>
              </a:rPr>
              <a:t>You might filter </a:t>
            </a:r>
            <a:r>
              <a:t>out rows based on conditions</a:t>
            </a:r>
          </a:p>
          <a:p>
            <a:pPr marL="0" indent="0">
              <a:spcBef>
                <a:spcPts val="1600"/>
              </a:spcBef>
              <a:buSzTx/>
              <a:buNone/>
              <a:defRPr>
                <a:solidFill>
                  <a:srgbClr val="000000"/>
                </a:solidFill>
              </a:defRPr>
            </a:pPr>
            <a:r>
              <a:t>You might </a:t>
            </a:r>
            <a:r>
              <a:rPr b="1">
                <a:solidFill>
                  <a:schemeClr val="accent3"/>
                </a:solidFill>
              </a:rPr>
              <a:t>create new columns</a:t>
            </a:r>
          </a:p>
          <a:p>
            <a:pPr marL="0" indent="0">
              <a:spcBef>
                <a:spcPts val="1600"/>
              </a:spcBef>
              <a:buSzTx/>
              <a:buNone/>
              <a:defRPr>
                <a:solidFill>
                  <a:srgbClr val="000000"/>
                </a:solidFill>
              </a:defRPr>
            </a:pPr>
            <a:r>
              <a:t>You might </a:t>
            </a:r>
            <a:r>
              <a:rPr b="1">
                <a:solidFill>
                  <a:schemeClr val="accent3"/>
                </a:solidFill>
              </a:rPr>
              <a:t>aggregate </a:t>
            </a:r>
            <a:r>
              <a:t>or </a:t>
            </a:r>
            <a:r>
              <a:rPr b="1">
                <a:solidFill>
                  <a:schemeClr val="accent3"/>
                </a:solidFill>
              </a:rPr>
              <a:t>collapse by groups</a:t>
            </a:r>
          </a:p>
          <a:p>
            <a:pPr marL="0" indent="0">
              <a:spcBef>
                <a:spcPts val="1600"/>
              </a:spcBef>
              <a:buSzTx/>
              <a:buNone/>
              <a:defRPr>
                <a:solidFill>
                  <a:srgbClr val="000000"/>
                </a:solidFill>
              </a:defRPr>
            </a:pPr>
            <a:r>
              <a:t>You might </a:t>
            </a:r>
            <a:r>
              <a:rPr b="1">
                <a:solidFill>
                  <a:schemeClr val="accent3"/>
                </a:solidFill>
              </a:rPr>
              <a:t>join two (or more) datasets together</a:t>
            </a:r>
          </a:p>
        </p:txBody>
      </p:sp>
      <p:sp>
        <p:nvSpPr>
          <p:cNvPr id="239" name="Google Shape;196;p31"/>
          <p:cNvSpPr txBox="1">
            <a:spLocks noGrp="1"/>
          </p:cNvSpPr>
          <p:nvPr>
            <p:ph type="title"/>
          </p:nvPr>
        </p:nvSpPr>
        <p:spPr>
          <a:xfrm>
            <a:off x="311699" y="410000"/>
            <a:ext cx="8520602" cy="607802"/>
          </a:xfrm>
          <a:prstGeom prst="rect">
            <a:avLst/>
          </a:prstGeom>
        </p:spPr>
        <p:txBody>
          <a:bodyPr>
            <a:normAutofit fontScale="90000"/>
          </a:bodyPr>
          <a:lstStyle/>
          <a:p>
            <a:pPr>
              <a:defRPr b="1">
                <a:latin typeface="+mj-lt"/>
                <a:ea typeface="+mj-ea"/>
                <a:cs typeface="+mj-cs"/>
                <a:sym typeface="Arial"/>
              </a:defRPr>
            </a:pPr>
            <a:r>
              <a:t>Pandas </a:t>
            </a:r>
            <a:r>
              <a:rPr b="0"/>
              <a:t>| Analysis Design</a:t>
            </a:r>
          </a:p>
        </p:txBody>
      </p:sp>
      <p:sp>
        <p:nvSpPr>
          <p:cNvPr id="24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19</a:t>
            </a:fld>
            <a:endParaRPr/>
          </a:p>
        </p:txBody>
      </p:sp>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Google Shape;97;p15"/>
          <p:cNvSpPr txBox="1">
            <a:spLocks noGrp="1"/>
          </p:cNvSpPr>
          <p:nvPr>
            <p:ph type="title"/>
          </p:nvPr>
        </p:nvSpPr>
        <p:spPr>
          <a:prstGeom prst="rect">
            <a:avLst/>
          </a:prstGeom>
        </p:spPr>
        <p:txBody>
          <a:bodyPr>
            <a:normAutofit fontScale="90000"/>
          </a:bodyPr>
          <a:lstStyle>
            <a:lvl1pPr>
              <a:defRPr b="1">
                <a:latin typeface="+mj-lt"/>
                <a:ea typeface="+mj-ea"/>
                <a:cs typeface="+mj-cs"/>
                <a:sym typeface="Arial"/>
              </a:defRPr>
            </a:lvl1pPr>
          </a:lstStyle>
          <a:p>
            <a:r>
              <a:t>Agenda</a:t>
            </a:r>
          </a:p>
        </p:txBody>
      </p:sp>
      <p:sp>
        <p:nvSpPr>
          <p:cNvPr id="153" name="Google Shape;98;p15"/>
          <p:cNvSpPr txBox="1">
            <a:spLocks noGrp="1"/>
          </p:cNvSpPr>
          <p:nvPr>
            <p:ph type="body" idx="1"/>
          </p:nvPr>
        </p:nvSpPr>
        <p:spPr>
          <a:xfrm>
            <a:off x="311699" y="683774"/>
            <a:ext cx="8520602" cy="2461722"/>
          </a:xfrm>
          <a:prstGeom prst="rect">
            <a:avLst/>
          </a:prstGeom>
        </p:spPr>
        <p:txBody>
          <a:bodyPr/>
          <a:lstStyle/>
          <a:p>
            <a:pPr marL="0" indent="0" defTabSz="905255">
              <a:spcBef>
                <a:spcPts val="1500"/>
              </a:spcBef>
              <a:buSzTx/>
              <a:buNone/>
              <a:defRPr sz="2300">
                <a:solidFill>
                  <a:schemeClr val="accent3"/>
                </a:solidFill>
              </a:defRPr>
            </a:pPr>
            <a:r>
              <a:t>Course Schedule</a:t>
            </a:r>
            <a:br/>
            <a:r>
              <a:rPr>
                <a:solidFill>
                  <a:srgbClr val="000000"/>
                </a:solidFill>
              </a:rPr>
              <a:t>Project 2 - Project Team Coordination (10 minutes)</a:t>
            </a:r>
            <a:br>
              <a:rPr>
                <a:solidFill>
                  <a:srgbClr val="000000"/>
                </a:solidFill>
              </a:rPr>
            </a:br>
            <a:r>
              <a:rPr>
                <a:solidFill>
                  <a:srgbClr val="000000"/>
                </a:solidFill>
              </a:rPr>
              <a:t>Data Exploration and Analysis</a:t>
            </a:r>
            <a:br>
              <a:rPr>
                <a:solidFill>
                  <a:srgbClr val="000000"/>
                </a:solidFill>
              </a:rPr>
            </a:br>
            <a:r>
              <a:rPr>
                <a:solidFill>
                  <a:srgbClr val="000000"/>
                </a:solidFill>
              </a:rPr>
              <a:t>Project 2 - Team Discussions (as time allows)</a:t>
            </a:r>
            <a:br>
              <a:rPr>
                <a:solidFill>
                  <a:srgbClr val="000000"/>
                </a:solidFill>
              </a:rPr>
            </a:br>
            <a:endParaRPr>
              <a:solidFill>
                <a:srgbClr val="000000"/>
              </a:solidFill>
            </a:endParaRPr>
          </a:p>
        </p:txBody>
      </p:sp>
      <p:sp>
        <p:nvSpPr>
          <p:cNvPr id="154" name="Slide Number"/>
          <p:cNvSpPr txBox="1">
            <a:spLocks noGrp="1"/>
          </p:cNvSpPr>
          <p:nvPr>
            <p:ph type="sldNum" sz="quarter" idx="2"/>
          </p:nvPr>
        </p:nvSpPr>
        <p:spPr>
          <a:xfrm>
            <a:off x="7586501" y="4638109"/>
            <a:ext cx="268165" cy="360649"/>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sp>
        <p:nvSpPr>
          <p:cNvPr id="155" name="Remember the guides for Numpy and Pandas in our resources area:"/>
          <p:cNvSpPr txBox="1"/>
          <p:nvPr/>
        </p:nvSpPr>
        <p:spPr>
          <a:xfrm>
            <a:off x="904468" y="3221695"/>
            <a:ext cx="7335064" cy="406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300" i="1">
                <a:latin typeface="Xingkai SC Light"/>
                <a:ea typeface="Xingkai SC Light"/>
                <a:cs typeface="Xingkai SC Light"/>
                <a:sym typeface="Xingkai SC Light"/>
              </a:defRPr>
            </a:lvl1pPr>
          </a:lstStyle>
          <a:p>
            <a:r>
              <a:t>Remember the guides for Numpy and Pandas in our resources area:</a:t>
            </a:r>
          </a:p>
        </p:txBody>
      </p:sp>
      <p:sp>
        <p:nvSpPr>
          <p:cNvPr id="156" name="NumPy"/>
          <p:cNvSpPr txBox="1"/>
          <p:nvPr/>
        </p:nvSpPr>
        <p:spPr>
          <a:xfrm>
            <a:off x="3790270" y="3763833"/>
            <a:ext cx="595587"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u="sng">
                <a:solidFill>
                  <a:srgbClr val="0000FF"/>
                </a:solidFill>
                <a:uFill>
                  <a:solidFill>
                    <a:srgbClr val="0000FF"/>
                  </a:solidFill>
                </a:uFill>
                <a:hlinkClick r:id="rId2" invalidUrl="https://github.com/UCB-INFO-PYTHON/assignments_upstream_fall18/blob/master/resources/Cheatsheets and tutorials/Numpy_Python_Cheat_Sheet.pdf"/>
              </a:defRPr>
            </a:lvl1pPr>
          </a:lstStyle>
          <a:p>
            <a:pPr>
              <a:defRPr u="none">
                <a:solidFill>
                  <a:srgbClr val="2A3990"/>
                </a:solidFill>
                <a:uFillTx/>
              </a:defRPr>
            </a:pPr>
            <a:r>
              <a:rPr u="sng">
                <a:solidFill>
                  <a:srgbClr val="0000FF"/>
                </a:solidFill>
                <a:uFill>
                  <a:solidFill>
                    <a:srgbClr val="0000FF"/>
                  </a:solidFill>
                </a:uFill>
                <a:hlinkClick r:id="rId3" invalidUrl="https://github.com/UCB-INFO-PYTHON/assignments_upstream_fall18/blob/master/resources/Cheatsheets and tutorials/Numpy_Python_Cheat_Sheet.pdf"/>
              </a:rPr>
              <a:t>NumPy</a:t>
            </a:r>
          </a:p>
        </p:txBody>
      </p:sp>
      <p:sp>
        <p:nvSpPr>
          <p:cNvPr id="157" name="Pandas Review Sheet"/>
          <p:cNvSpPr txBox="1"/>
          <p:nvPr/>
        </p:nvSpPr>
        <p:spPr>
          <a:xfrm>
            <a:off x="4742770" y="3763833"/>
            <a:ext cx="1762138"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u="sng">
                <a:solidFill>
                  <a:srgbClr val="0000FF"/>
                </a:solidFill>
                <a:uFill>
                  <a:solidFill>
                    <a:srgbClr val="0000FF"/>
                  </a:solidFill>
                </a:uFill>
                <a:hlinkClick r:id="rId4" invalidUrl="https://github.com/UCB-INFO-PYTHON/assignments_upstream_fall18/blob/master/resources/Cheatsheets and tutorials/Pandas_Cheat_Sheet.pdf"/>
              </a:defRPr>
            </a:lvl1pPr>
          </a:lstStyle>
          <a:p>
            <a:pPr>
              <a:defRPr u="none">
                <a:solidFill>
                  <a:srgbClr val="2A3990"/>
                </a:solidFill>
                <a:uFillTx/>
              </a:defRPr>
            </a:pPr>
            <a:r>
              <a:rPr u="sng">
                <a:solidFill>
                  <a:srgbClr val="0000FF"/>
                </a:solidFill>
                <a:uFill>
                  <a:solidFill>
                    <a:srgbClr val="0000FF"/>
                  </a:solidFill>
                </a:uFill>
                <a:hlinkClick r:id="rId5" invalidUrl="https://github.com/UCB-INFO-PYTHON/assignments_upstream_fall18/blob/master/resources/Cheatsheets and tutorials/Pandas_Cheat_Sheet.pdf"/>
              </a:rPr>
              <a:t>Pandas Review Sheet</a:t>
            </a:r>
          </a:p>
        </p:txBody>
      </p:sp>
      <p:sp>
        <p:nvSpPr>
          <p:cNvPr id="158" name="See the various resources on GitHub!"/>
          <p:cNvSpPr txBox="1"/>
          <p:nvPr/>
        </p:nvSpPr>
        <p:spPr>
          <a:xfrm>
            <a:off x="846608" y="4148866"/>
            <a:ext cx="2977568"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r>
              <a:t>See the various resources on GitHub!</a:t>
            </a:r>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20</a:t>
            </a:fld>
            <a:endParaRPr/>
          </a:p>
        </p:txBody>
      </p:sp>
      <p:graphicFrame>
        <p:nvGraphicFramePr>
          <p:cNvPr id="243" name="Table"/>
          <p:cNvGraphicFramePr/>
          <p:nvPr/>
        </p:nvGraphicFramePr>
        <p:xfrm>
          <a:off x="472303" y="381000"/>
          <a:ext cx="8541894" cy="4018280"/>
        </p:xfrm>
        <a:graphic>
          <a:graphicData uri="http://schemas.openxmlformats.org/drawingml/2006/table">
            <a:tbl>
              <a:tblPr bandRow="1">
                <a:tableStyleId>{4C3C2611-4C71-4FC5-86AE-919BDF0F9419}</a:tableStyleId>
              </a:tblPr>
              <a:tblGrid>
                <a:gridCol w="988430"/>
                <a:gridCol w="412865"/>
                <a:gridCol w="2904140"/>
                <a:gridCol w="4236459"/>
              </a:tblGrid>
              <a:tr h="406400">
                <a:tc>
                  <a:txBody>
                    <a:bodyPr/>
                    <a:lstStyle/>
                    <a:p>
                      <a:pPr algn="l" defTabSz="457200">
                        <a:defRPr sz="1200" b="1">
                          <a:solidFill>
                            <a:srgbClr val="313131"/>
                          </a:solidFill>
                          <a:latin typeface="Verdana"/>
                          <a:ea typeface="Verdana"/>
                          <a:cs typeface="Verdana"/>
                          <a:sym typeface="Verdana"/>
                        </a:defRPr>
                      </a:pPr>
                      <a:endParaRPr/>
                    </a:p>
                  </a:txBody>
                  <a:tcPr marL="101600" marR="101600" marT="101600" marB="101600" horzOverflow="overflow">
                    <a:lnL w="12700">
                      <a:solidFill>
                        <a:schemeClr val="accent4">
                          <a:satOff val="-2935"/>
                          <a:lumOff val="-10235"/>
                        </a:schemeClr>
                      </a:solidFill>
                      <a:miter lim="400000"/>
                    </a:lnL>
                    <a:lnR w="12700">
                      <a:solidFill>
                        <a:srgbClr val="DDDDDD"/>
                      </a:solidFill>
                      <a:miter lim="400000"/>
                    </a:lnR>
                    <a:lnT w="12700">
                      <a:solidFill>
                        <a:schemeClr val="accent4">
                          <a:satOff val="-2935"/>
                          <a:lumOff val="-10235"/>
                        </a:schemeClr>
                      </a:solidFill>
                      <a:miter lim="400000"/>
                    </a:lnT>
                    <a:lnB w="12700">
                      <a:solidFill>
                        <a:srgbClr val="DDDDDD"/>
                      </a:solidFill>
                      <a:miter lim="400000"/>
                    </a:lnB>
                    <a:noFill/>
                  </a:tcPr>
                </a:tc>
                <a:tc>
                  <a:txBody>
                    <a:bodyPr/>
                    <a:lstStyle/>
                    <a:p>
                      <a:pPr algn="l" defTabSz="457200">
                        <a:defRPr sz="1200" b="1">
                          <a:solidFill>
                            <a:srgbClr val="313131"/>
                          </a:solidFill>
                          <a:latin typeface="Verdana"/>
                          <a:ea typeface="Verdana"/>
                          <a:cs typeface="Verdana"/>
                          <a:sym typeface="Verdana"/>
                        </a:defRPr>
                      </a:pPr>
                      <a:endParaRPr/>
                    </a:p>
                  </a:txBody>
                  <a:tcPr marL="101600" marR="101600" marT="101600" marB="101600" horzOverflow="overflow">
                    <a:lnL w="12700">
                      <a:solidFill>
                        <a:srgbClr val="DDDDDD"/>
                      </a:solidFill>
                      <a:miter lim="400000"/>
                    </a:lnL>
                    <a:lnR w="12700">
                      <a:solidFill>
                        <a:srgbClr val="DDDDDD"/>
                      </a:solidFill>
                      <a:miter lim="400000"/>
                    </a:lnR>
                    <a:lnT w="12700">
                      <a:solidFill>
                        <a:schemeClr val="accent4">
                          <a:satOff val="-2935"/>
                          <a:lumOff val="-10235"/>
                        </a:schemeClr>
                      </a:solidFill>
                      <a:miter lim="400000"/>
                    </a:lnT>
                    <a:lnB w="12700">
                      <a:solidFill>
                        <a:srgbClr val="DDDDDD"/>
                      </a:solidFill>
                      <a:miter lim="400000"/>
                    </a:lnB>
                    <a:noFill/>
                  </a:tcPr>
                </a:tc>
                <a:tc>
                  <a:txBody>
                    <a:bodyPr/>
                    <a:lstStyle/>
                    <a:p>
                      <a:pPr algn="l" defTabSz="457200">
                        <a:defRPr sz="1800">
                          <a:solidFill>
                            <a:srgbClr val="000000"/>
                          </a:solidFill>
                        </a:defRPr>
                      </a:pPr>
                      <a:r>
                        <a:rPr sz="1200" b="1">
                          <a:solidFill>
                            <a:srgbClr val="313131"/>
                          </a:solidFill>
                          <a:latin typeface="Verdana"/>
                          <a:ea typeface="Verdana"/>
                          <a:cs typeface="Verdana"/>
                          <a:sym typeface="Verdana"/>
                        </a:rPr>
                        <a:t>Description</a:t>
                      </a:r>
                    </a:p>
                  </a:txBody>
                  <a:tcPr marL="101600" marR="101600" marT="101600" marB="101600" horzOverflow="overflow">
                    <a:lnL w="12700">
                      <a:solidFill>
                        <a:srgbClr val="DDDDDD"/>
                      </a:solidFill>
                      <a:miter lim="400000"/>
                    </a:lnL>
                    <a:lnR w="12700">
                      <a:solidFill>
                        <a:schemeClr val="accent4">
                          <a:satOff val="-2935"/>
                          <a:lumOff val="-10235"/>
                        </a:schemeClr>
                      </a:solidFill>
                      <a:miter lim="400000"/>
                    </a:lnR>
                    <a:lnT w="12700">
                      <a:solidFill>
                        <a:schemeClr val="accent4">
                          <a:satOff val="-2935"/>
                          <a:lumOff val="-10235"/>
                        </a:schemeClr>
                      </a:solidFill>
                      <a:miter lim="400000"/>
                    </a:lnT>
                    <a:lnB w="12700">
                      <a:solidFill>
                        <a:srgbClr val="DDDDDD"/>
                      </a:solidFill>
                      <a:miter lim="400000"/>
                    </a:lnB>
                    <a:noFill/>
                  </a:tcPr>
                </a:tc>
                <a:tc>
                  <a:txBody>
                    <a:bodyPr/>
                    <a:lstStyle/>
                    <a:p>
                      <a:pPr algn="l" defTabSz="457200">
                        <a:defRPr sz="1800">
                          <a:solidFill>
                            <a:srgbClr val="000000"/>
                          </a:solidFill>
                        </a:defRPr>
                      </a:pPr>
                      <a:r>
                        <a:rPr sz="1200">
                          <a:solidFill>
                            <a:srgbClr val="313131"/>
                          </a:solidFill>
                          <a:latin typeface="Menlo"/>
                          <a:ea typeface="Menlo"/>
                          <a:cs typeface="Menlo"/>
                          <a:sym typeface="Menlo"/>
                        </a:rPr>
                        <a:t>example</a:t>
                      </a:r>
                    </a:p>
                  </a:txBody>
                  <a:tcPr marL="101600" marR="101600" marT="101600" marB="101600" horzOverflow="overflow">
                    <a:lnL w="12700">
                      <a:solidFill>
                        <a:schemeClr val="accent4">
                          <a:satOff val="-2935"/>
                          <a:lumOff val="-10235"/>
                        </a:schemeClr>
                      </a:solidFill>
                      <a:miter lim="400000"/>
                    </a:lnL>
                    <a:lnR w="12700">
                      <a:solidFill>
                        <a:schemeClr val="accent4">
                          <a:satOff val="-2935"/>
                          <a:lumOff val="-10235"/>
                        </a:schemeClr>
                      </a:solidFill>
                      <a:miter lim="400000"/>
                    </a:lnR>
                    <a:lnT w="12700">
                      <a:solidFill>
                        <a:schemeClr val="accent4">
                          <a:satOff val="-2935"/>
                          <a:lumOff val="-10235"/>
                        </a:schemeClr>
                      </a:solidFill>
                      <a:miter lim="400000"/>
                    </a:lnT>
                    <a:lnB w="12700">
                      <a:solidFill>
                        <a:srgbClr val="DDDDDD"/>
                      </a:solidFill>
                      <a:miter lim="400000"/>
                    </a:lnB>
                    <a:noFill/>
                  </a:tcPr>
                </a:tc>
              </a:tr>
              <a:tr h="1193800">
                <a:tc>
                  <a:txBody>
                    <a:bodyPr/>
                    <a:lstStyle/>
                    <a:p>
                      <a:pPr algn="l" defTabSz="457200">
                        <a:defRPr sz="1800">
                          <a:solidFill>
                            <a:srgbClr val="000000"/>
                          </a:solidFill>
                        </a:defRPr>
                      </a:pPr>
                      <a:r>
                        <a:rPr sz="1200" b="1">
                          <a:solidFill>
                            <a:srgbClr val="313131"/>
                          </a:solidFill>
                          <a:latin typeface="Verdana"/>
                          <a:ea typeface="Verdana"/>
                          <a:cs typeface="Verdana"/>
                          <a:sym typeface="Verdana"/>
                        </a:rPr>
                        <a:t>Series</a:t>
                      </a:r>
                    </a:p>
                  </a:txBody>
                  <a:tcPr marL="101600" marR="101600" marT="101600" marB="101600" horzOverflow="overflow">
                    <a:lnL w="12700">
                      <a:solidFill>
                        <a:schemeClr val="accent4">
                          <a:satOff val="-2935"/>
                          <a:lumOff val="-10235"/>
                        </a:schemeClr>
                      </a:solidFill>
                      <a:miter lim="400000"/>
                    </a:lnL>
                    <a:lnR w="12700">
                      <a:solidFill>
                        <a:srgbClr val="DDDDDD"/>
                      </a:solidFill>
                      <a:miter lim="400000"/>
                    </a:lnR>
                    <a:lnT w="12700">
                      <a:solidFill>
                        <a:srgbClr val="DDDDDD"/>
                      </a:solidFill>
                      <a:miter lim="400000"/>
                    </a:lnT>
                    <a:lnB w="12700">
                      <a:solidFill>
                        <a:srgbClr val="DDDDDD"/>
                      </a:solidFill>
                      <a:miter lim="400000"/>
                    </a:lnB>
                    <a:noFill/>
                  </a:tcPr>
                </a:tc>
                <a:tc>
                  <a:txBody>
                    <a:bodyPr/>
                    <a:lstStyle/>
                    <a:p>
                      <a:pPr algn="l" defTabSz="457200">
                        <a:defRPr sz="1800">
                          <a:solidFill>
                            <a:srgbClr val="000000"/>
                          </a:solidFill>
                        </a:defRPr>
                      </a:pPr>
                      <a:r>
                        <a:rPr sz="1200">
                          <a:solidFill>
                            <a:srgbClr val="313131"/>
                          </a:solidFill>
                          <a:latin typeface="Verdana"/>
                          <a:ea typeface="Verdana"/>
                          <a:cs typeface="Verdana"/>
                          <a:sym typeface="Verdana"/>
                        </a:rPr>
                        <a:t>1</a:t>
                      </a:r>
                    </a:p>
                  </a:txBody>
                  <a:tcPr marL="101600" marR="101600" marT="101600" marB="101600"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noFill/>
                  </a:tcPr>
                </a:tc>
                <a:tc>
                  <a:txBody>
                    <a:bodyPr/>
                    <a:lstStyle/>
                    <a:p>
                      <a:pPr algn="l" defTabSz="457200">
                        <a:defRPr sz="1800">
                          <a:solidFill>
                            <a:srgbClr val="000000"/>
                          </a:solidFill>
                        </a:defRPr>
                      </a:pPr>
                      <a:r>
                        <a:rPr sz="1200">
                          <a:solidFill>
                            <a:srgbClr val="313131"/>
                          </a:solidFill>
                          <a:latin typeface="Verdana"/>
                          <a:ea typeface="Verdana"/>
                          <a:cs typeface="Verdana"/>
                          <a:sym typeface="Verdana"/>
                        </a:rPr>
                        <a:t>1D labeled homogeneous array, sizeimmutable.</a:t>
                      </a:r>
                    </a:p>
                  </a:txBody>
                  <a:tcPr marL="101600" marR="101600" marT="101600" marB="101600" horzOverflow="overflow">
                    <a:lnL w="12700">
                      <a:solidFill>
                        <a:srgbClr val="DDDDDD"/>
                      </a:solidFill>
                      <a:miter lim="400000"/>
                    </a:lnL>
                    <a:lnR w="12700">
                      <a:solidFill>
                        <a:schemeClr val="accent4">
                          <a:satOff val="-2935"/>
                          <a:lumOff val="-10235"/>
                        </a:schemeClr>
                      </a:solidFill>
                      <a:miter lim="400000"/>
                    </a:lnR>
                    <a:lnT w="12700">
                      <a:solidFill>
                        <a:srgbClr val="DDDDDD"/>
                      </a:solidFill>
                      <a:miter lim="400000"/>
                    </a:lnT>
                    <a:lnB w="12700">
                      <a:solidFill>
                        <a:srgbClr val="DDDDDD"/>
                      </a:solidFill>
                      <a:miter lim="400000"/>
                    </a:lnB>
                    <a:noFill/>
                  </a:tcPr>
                </a:tc>
                <a:tc>
                  <a:txBody>
                    <a:bodyPr/>
                    <a:lstStyle/>
                    <a:p>
                      <a:pPr algn="l" defTabSz="457200">
                        <a:defRPr>
                          <a:solidFill>
                            <a:srgbClr val="880000"/>
                          </a:solidFill>
                          <a:latin typeface="Menlo"/>
                          <a:ea typeface="Menlo"/>
                          <a:cs typeface="Menlo"/>
                          <a:sym typeface="Menlo"/>
                        </a:defRPr>
                      </a:pPr>
                      <a:r>
                        <a:t>#import the pandas</a:t>
                      </a:r>
                      <a:endParaRPr>
                        <a:solidFill>
                          <a:srgbClr val="313131"/>
                        </a:solidFill>
                      </a:endParaRPr>
                    </a:p>
                    <a:p>
                      <a:pPr algn="l" defTabSz="457200">
                        <a:defRPr>
                          <a:solidFill>
                            <a:srgbClr val="000088"/>
                          </a:solidFill>
                          <a:latin typeface="Menlo"/>
                          <a:ea typeface="Menlo"/>
                          <a:cs typeface="Menlo"/>
                          <a:sym typeface="Menlo"/>
                        </a:defRPr>
                      </a:pPr>
                      <a:r>
                        <a:t>import</a:t>
                      </a:r>
                      <a:r>
                        <a:rPr>
                          <a:solidFill>
                            <a:srgbClr val="313131"/>
                          </a:solidFill>
                        </a:rPr>
                        <a:t> pandas </a:t>
                      </a:r>
                      <a:r>
                        <a:t>as</a:t>
                      </a:r>
                      <a:r>
                        <a:rPr>
                          <a:solidFill>
                            <a:srgbClr val="313131"/>
                          </a:solidFill>
                        </a:rPr>
                        <a:t> pd</a:t>
                      </a:r>
                    </a:p>
                    <a:p>
                      <a:pPr algn="l" defTabSz="457200">
                        <a:defRPr>
                          <a:solidFill>
                            <a:srgbClr val="000088"/>
                          </a:solidFill>
                          <a:latin typeface="Menlo"/>
                          <a:ea typeface="Menlo"/>
                          <a:cs typeface="Menlo"/>
                          <a:sym typeface="Menlo"/>
                        </a:defRPr>
                      </a:pPr>
                      <a:r>
                        <a:t>import</a:t>
                      </a:r>
                      <a:r>
                        <a:rPr>
                          <a:solidFill>
                            <a:srgbClr val="313131"/>
                          </a:solidFill>
                        </a:rPr>
                        <a:t> numpy </a:t>
                      </a:r>
                      <a:r>
                        <a:t>as</a:t>
                      </a:r>
                      <a:r>
                        <a:rPr>
                          <a:solidFill>
                            <a:srgbClr val="313131"/>
                          </a:solidFill>
                        </a:rPr>
                        <a:t> np</a:t>
                      </a:r>
                    </a:p>
                    <a:p>
                      <a:pPr algn="l" defTabSz="457200">
                        <a:defRPr>
                          <a:solidFill>
                            <a:srgbClr val="313131"/>
                          </a:solidFill>
                          <a:latin typeface="Menlo"/>
                          <a:ea typeface="Menlo"/>
                          <a:cs typeface="Menlo"/>
                          <a:sym typeface="Menlo"/>
                        </a:defRPr>
                      </a:pPr>
                      <a:r>
                        <a:t>data </a:t>
                      </a:r>
                      <a:r>
                        <a:rPr>
                          <a:solidFill>
                            <a:srgbClr val="666600"/>
                          </a:solidFill>
                        </a:rPr>
                        <a:t>=</a:t>
                      </a:r>
                      <a:r>
                        <a:t> np</a:t>
                      </a:r>
                      <a:r>
                        <a:rPr>
                          <a:solidFill>
                            <a:srgbClr val="666600"/>
                          </a:solidFill>
                        </a:rPr>
                        <a:t>.</a:t>
                      </a:r>
                      <a:r>
                        <a:t>array</a:t>
                      </a:r>
                      <a:r>
                        <a:rPr>
                          <a:solidFill>
                            <a:srgbClr val="666600"/>
                          </a:solidFill>
                        </a:rPr>
                        <a:t>([</a:t>
                      </a:r>
                      <a:r>
                        <a:rPr>
                          <a:solidFill>
                            <a:srgbClr val="008800"/>
                          </a:solidFill>
                        </a:rPr>
                        <a:t>'a'</a:t>
                      </a:r>
                      <a:r>
                        <a:rPr>
                          <a:solidFill>
                            <a:srgbClr val="666600"/>
                          </a:solidFill>
                        </a:rPr>
                        <a:t>,</a:t>
                      </a:r>
                      <a:r>
                        <a:rPr>
                          <a:solidFill>
                            <a:srgbClr val="008800"/>
                          </a:solidFill>
                        </a:rPr>
                        <a:t>'b'</a:t>
                      </a:r>
                      <a:r>
                        <a:rPr>
                          <a:solidFill>
                            <a:srgbClr val="666600"/>
                          </a:solidFill>
                        </a:rPr>
                        <a:t>,</a:t>
                      </a:r>
                      <a:r>
                        <a:rPr>
                          <a:solidFill>
                            <a:srgbClr val="008800"/>
                          </a:solidFill>
                        </a:rPr>
                        <a:t>'c'</a:t>
                      </a:r>
                      <a:r>
                        <a:rPr>
                          <a:solidFill>
                            <a:srgbClr val="666600"/>
                          </a:solidFill>
                        </a:rPr>
                        <a:t>,</a:t>
                      </a:r>
                      <a:r>
                        <a:rPr>
                          <a:solidFill>
                            <a:srgbClr val="008800"/>
                          </a:solidFill>
                        </a:rPr>
                        <a:t>'d'</a:t>
                      </a:r>
                      <a:r>
                        <a:rPr>
                          <a:solidFill>
                            <a:srgbClr val="666600"/>
                          </a:solidFill>
                        </a:rPr>
                        <a:t>])</a:t>
                      </a:r>
                    </a:p>
                    <a:p>
                      <a:pPr algn="l" defTabSz="457200">
                        <a:defRPr>
                          <a:solidFill>
                            <a:srgbClr val="313131"/>
                          </a:solidFill>
                          <a:latin typeface="Menlo"/>
                          <a:ea typeface="Menlo"/>
                          <a:cs typeface="Menlo"/>
                          <a:sym typeface="Menlo"/>
                        </a:defRPr>
                      </a:pPr>
                      <a:r>
                        <a:t>s </a:t>
                      </a:r>
                      <a:r>
                        <a:rPr>
                          <a:solidFill>
                            <a:srgbClr val="666600"/>
                          </a:solidFill>
                        </a:rPr>
                        <a:t>=</a:t>
                      </a:r>
                      <a:r>
                        <a:t> pd</a:t>
                      </a:r>
                      <a:r>
                        <a:rPr>
                          <a:solidFill>
                            <a:srgbClr val="666600"/>
                          </a:solidFill>
                        </a:rPr>
                        <a:t>.</a:t>
                      </a:r>
                      <a:r>
                        <a:rPr>
                          <a:solidFill>
                            <a:srgbClr val="7F0055"/>
                          </a:solidFill>
                        </a:rPr>
                        <a:t>Series</a:t>
                      </a:r>
                      <a:r>
                        <a:rPr>
                          <a:solidFill>
                            <a:srgbClr val="666600"/>
                          </a:solidFill>
                        </a:rPr>
                        <a:t>(</a:t>
                      </a:r>
                      <a:r>
                        <a:t>data</a:t>
                      </a:r>
                      <a:r>
                        <a:rPr>
                          <a:solidFill>
                            <a:srgbClr val="666600"/>
                          </a:solidFill>
                        </a:rPr>
                        <a:t>)</a:t>
                      </a:r>
                    </a:p>
                    <a:p>
                      <a:pPr algn="l" defTabSz="457200">
                        <a:defRPr>
                          <a:solidFill>
                            <a:srgbClr val="000088"/>
                          </a:solidFill>
                          <a:latin typeface="Menlo"/>
                          <a:ea typeface="Menlo"/>
                          <a:cs typeface="Menlo"/>
                          <a:sym typeface="Menlo"/>
                        </a:defRPr>
                      </a:pPr>
                      <a:r>
                        <a:t>print</a:t>
                      </a:r>
                      <a:r>
                        <a:rPr>
                          <a:solidFill>
                            <a:srgbClr val="313131"/>
                          </a:solidFill>
                        </a:rPr>
                        <a:t> s</a:t>
                      </a:r>
                    </a:p>
                  </a:txBody>
                  <a:tcPr marL="101600" marR="101600" marT="101600" marB="101600" horzOverflow="overflow">
                    <a:lnL w="12700">
                      <a:solidFill>
                        <a:schemeClr val="accent4">
                          <a:satOff val="-2935"/>
                          <a:lumOff val="-10235"/>
                        </a:schemeClr>
                      </a:solidFill>
                      <a:miter lim="400000"/>
                    </a:lnL>
                    <a:lnR w="12700">
                      <a:solidFill>
                        <a:schemeClr val="accent4">
                          <a:satOff val="-2935"/>
                          <a:lumOff val="-10235"/>
                        </a:schemeClr>
                      </a:solidFill>
                      <a:miter lim="400000"/>
                    </a:lnR>
                    <a:lnT w="12700">
                      <a:solidFill>
                        <a:srgbClr val="DDDDDD"/>
                      </a:solidFill>
                      <a:miter lim="400000"/>
                    </a:lnT>
                    <a:lnB w="12700">
                      <a:solidFill>
                        <a:srgbClr val="DDDDDD"/>
                      </a:solidFill>
                      <a:miter lim="400000"/>
                    </a:lnB>
                    <a:noFill/>
                  </a:tcPr>
                </a:tc>
              </a:tr>
              <a:tr h="1041400">
                <a:tc>
                  <a:txBody>
                    <a:bodyPr/>
                    <a:lstStyle/>
                    <a:p>
                      <a:pPr algn="l" defTabSz="457200">
                        <a:defRPr sz="1800">
                          <a:solidFill>
                            <a:srgbClr val="000000"/>
                          </a:solidFill>
                        </a:defRPr>
                      </a:pPr>
                      <a:r>
                        <a:rPr sz="1200" b="1">
                          <a:solidFill>
                            <a:srgbClr val="313131"/>
                          </a:solidFill>
                          <a:latin typeface="Verdana"/>
                          <a:ea typeface="Verdana"/>
                          <a:cs typeface="Verdana"/>
                          <a:sym typeface="Verdana"/>
                        </a:rPr>
                        <a:t>Data Frames</a:t>
                      </a:r>
                    </a:p>
                  </a:txBody>
                  <a:tcPr marL="101600" marR="101600" marT="101600" marB="101600" horzOverflow="overflow">
                    <a:lnL w="12700">
                      <a:solidFill>
                        <a:schemeClr val="accent4">
                          <a:satOff val="-2935"/>
                          <a:lumOff val="-10235"/>
                        </a:schemeClr>
                      </a:solidFill>
                      <a:miter lim="400000"/>
                    </a:lnL>
                    <a:lnR w="12700">
                      <a:solidFill>
                        <a:srgbClr val="DDDDDD"/>
                      </a:solidFill>
                      <a:miter lim="400000"/>
                    </a:lnR>
                    <a:lnT w="12700">
                      <a:solidFill>
                        <a:srgbClr val="DDDDDD"/>
                      </a:solidFill>
                      <a:miter lim="400000"/>
                    </a:lnT>
                    <a:lnB w="12700">
                      <a:solidFill>
                        <a:srgbClr val="DDDDDD"/>
                      </a:solidFill>
                      <a:miter lim="400000"/>
                    </a:lnB>
                    <a:noFill/>
                  </a:tcPr>
                </a:tc>
                <a:tc>
                  <a:txBody>
                    <a:bodyPr/>
                    <a:lstStyle/>
                    <a:p>
                      <a:pPr algn="l" defTabSz="457200">
                        <a:defRPr sz="1800">
                          <a:solidFill>
                            <a:srgbClr val="000000"/>
                          </a:solidFill>
                        </a:defRPr>
                      </a:pPr>
                      <a:r>
                        <a:rPr sz="1200">
                          <a:solidFill>
                            <a:srgbClr val="313131"/>
                          </a:solidFill>
                          <a:latin typeface="Verdana"/>
                          <a:ea typeface="Verdana"/>
                          <a:cs typeface="Verdana"/>
                          <a:sym typeface="Verdana"/>
                        </a:rPr>
                        <a:t>2</a:t>
                      </a:r>
                    </a:p>
                  </a:txBody>
                  <a:tcPr marL="101600" marR="101600" marT="101600" marB="101600"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noFill/>
                  </a:tcPr>
                </a:tc>
                <a:tc>
                  <a:txBody>
                    <a:bodyPr/>
                    <a:lstStyle/>
                    <a:p>
                      <a:pPr algn="l" defTabSz="457200">
                        <a:defRPr sz="1800">
                          <a:solidFill>
                            <a:srgbClr val="000000"/>
                          </a:solidFill>
                        </a:defRPr>
                      </a:pPr>
                      <a:r>
                        <a:rPr sz="1200">
                          <a:solidFill>
                            <a:srgbClr val="313131"/>
                          </a:solidFill>
                          <a:latin typeface="Verdana"/>
                          <a:ea typeface="Verdana"/>
                          <a:cs typeface="Verdana"/>
                          <a:sym typeface="Verdana"/>
                        </a:rPr>
                        <a:t>General 2D labeled, size-mutable tabular structure with potentially heterogeneously typed columns.</a:t>
                      </a:r>
                    </a:p>
                  </a:txBody>
                  <a:tcPr marL="101600" marR="101600" marT="101600" marB="101600" horzOverflow="overflow">
                    <a:lnL w="12700">
                      <a:solidFill>
                        <a:srgbClr val="DDDDDD"/>
                      </a:solidFill>
                      <a:miter lim="400000"/>
                    </a:lnL>
                    <a:lnR w="12700">
                      <a:solidFill>
                        <a:schemeClr val="accent4">
                          <a:satOff val="-2935"/>
                          <a:lumOff val="-10235"/>
                        </a:schemeClr>
                      </a:solidFill>
                      <a:miter lim="400000"/>
                    </a:lnR>
                    <a:lnT w="12700">
                      <a:solidFill>
                        <a:srgbClr val="DDDDDD"/>
                      </a:solidFill>
                      <a:miter lim="400000"/>
                    </a:lnT>
                    <a:lnB w="12700">
                      <a:solidFill>
                        <a:srgbClr val="DDDDDD"/>
                      </a:solidFill>
                      <a:miter lim="400000"/>
                    </a:lnB>
                    <a:noFill/>
                  </a:tcPr>
                </a:tc>
                <a:tc>
                  <a:txBody>
                    <a:bodyPr/>
                    <a:lstStyle/>
                    <a:p>
                      <a:pPr algn="l" defTabSz="457200">
                        <a:defRPr sz="1100">
                          <a:solidFill>
                            <a:srgbClr val="000088"/>
                          </a:solidFill>
                          <a:latin typeface="Menlo"/>
                          <a:ea typeface="Menlo"/>
                          <a:cs typeface="Menlo"/>
                          <a:sym typeface="Menlo"/>
                        </a:defRPr>
                      </a:pPr>
                      <a:r>
                        <a:t>import</a:t>
                      </a:r>
                      <a:r>
                        <a:rPr>
                          <a:solidFill>
                            <a:srgbClr val="313131"/>
                          </a:solidFill>
                        </a:rPr>
                        <a:t> pandas </a:t>
                      </a:r>
                      <a:r>
                        <a:t>as</a:t>
                      </a:r>
                      <a:r>
                        <a:rPr>
                          <a:solidFill>
                            <a:srgbClr val="313131"/>
                          </a:solidFill>
                        </a:rPr>
                        <a:t> pd</a:t>
                      </a:r>
                    </a:p>
                    <a:p>
                      <a:pPr algn="l" defTabSz="457200">
                        <a:defRPr sz="1100">
                          <a:solidFill>
                            <a:srgbClr val="313131"/>
                          </a:solidFill>
                          <a:latin typeface="Menlo"/>
                          <a:ea typeface="Menlo"/>
                          <a:cs typeface="Menlo"/>
                          <a:sym typeface="Menlo"/>
                        </a:defRPr>
                      </a:pPr>
                      <a:r>
                        <a:t>data </a:t>
                      </a:r>
                      <a:r>
                        <a:rPr>
                          <a:solidFill>
                            <a:srgbClr val="666600"/>
                          </a:solidFill>
                        </a:rPr>
                        <a:t>=</a:t>
                      </a:r>
                      <a:r>
                        <a:t> </a:t>
                      </a:r>
                      <a:r>
                        <a:rPr>
                          <a:solidFill>
                            <a:srgbClr val="666600"/>
                          </a:solidFill>
                        </a:rPr>
                        <a:t>[</a:t>
                      </a:r>
                      <a:r>
                        <a:rPr>
                          <a:solidFill>
                            <a:srgbClr val="006666"/>
                          </a:solidFill>
                        </a:rPr>
                        <a:t>1</a:t>
                      </a:r>
                      <a:r>
                        <a:rPr>
                          <a:solidFill>
                            <a:srgbClr val="666600"/>
                          </a:solidFill>
                        </a:rPr>
                        <a:t>,</a:t>
                      </a:r>
                      <a:r>
                        <a:rPr>
                          <a:solidFill>
                            <a:srgbClr val="006666"/>
                          </a:solidFill>
                        </a:rPr>
                        <a:t>2</a:t>
                      </a:r>
                      <a:r>
                        <a:rPr>
                          <a:solidFill>
                            <a:srgbClr val="666600"/>
                          </a:solidFill>
                        </a:rPr>
                        <a:t>,</a:t>
                      </a:r>
                      <a:r>
                        <a:rPr>
                          <a:solidFill>
                            <a:srgbClr val="006666"/>
                          </a:solidFill>
                        </a:rPr>
                        <a:t>3</a:t>
                      </a:r>
                      <a:r>
                        <a:rPr>
                          <a:solidFill>
                            <a:srgbClr val="666600"/>
                          </a:solidFill>
                        </a:rPr>
                        <a:t>,</a:t>
                      </a:r>
                      <a:r>
                        <a:rPr>
                          <a:solidFill>
                            <a:srgbClr val="006666"/>
                          </a:solidFill>
                        </a:rPr>
                        <a:t>4</a:t>
                      </a:r>
                      <a:r>
                        <a:rPr>
                          <a:solidFill>
                            <a:srgbClr val="666600"/>
                          </a:solidFill>
                        </a:rPr>
                        <a:t>,</a:t>
                      </a:r>
                      <a:r>
                        <a:rPr>
                          <a:solidFill>
                            <a:srgbClr val="006666"/>
                          </a:solidFill>
                        </a:rPr>
                        <a:t>5</a:t>
                      </a:r>
                      <a:r>
                        <a:rPr>
                          <a:solidFill>
                            <a:srgbClr val="666600"/>
                          </a:solidFill>
                        </a:rPr>
                        <a:t>]</a:t>
                      </a:r>
                    </a:p>
                    <a:p>
                      <a:pPr algn="l" defTabSz="457200">
                        <a:defRPr sz="1100">
                          <a:solidFill>
                            <a:srgbClr val="313131"/>
                          </a:solidFill>
                          <a:latin typeface="Menlo"/>
                          <a:ea typeface="Menlo"/>
                          <a:cs typeface="Menlo"/>
                          <a:sym typeface="Menlo"/>
                        </a:defRPr>
                      </a:pPr>
                      <a:r>
                        <a:t>df </a:t>
                      </a:r>
                      <a:r>
                        <a:rPr>
                          <a:solidFill>
                            <a:srgbClr val="666600"/>
                          </a:solidFill>
                        </a:rPr>
                        <a:t>=</a:t>
                      </a:r>
                      <a:r>
                        <a:t> pd</a:t>
                      </a:r>
                      <a:r>
                        <a:rPr>
                          <a:solidFill>
                            <a:srgbClr val="666600"/>
                          </a:solidFill>
                        </a:rPr>
                        <a:t>.</a:t>
                      </a:r>
                      <a:r>
                        <a:rPr>
                          <a:solidFill>
                            <a:srgbClr val="7F0055"/>
                          </a:solidFill>
                        </a:rPr>
                        <a:t>DataFrame</a:t>
                      </a:r>
                      <a:r>
                        <a:rPr>
                          <a:solidFill>
                            <a:srgbClr val="666600"/>
                          </a:solidFill>
                        </a:rPr>
                        <a:t>(</a:t>
                      </a:r>
                      <a:r>
                        <a:t>data</a:t>
                      </a:r>
                      <a:r>
                        <a:rPr>
                          <a:solidFill>
                            <a:srgbClr val="666600"/>
                          </a:solidFill>
                        </a:rPr>
                        <a:t>)</a:t>
                      </a:r>
                    </a:p>
                    <a:p>
                      <a:pPr algn="l" defTabSz="457200">
                        <a:defRPr sz="1100">
                          <a:solidFill>
                            <a:srgbClr val="000088"/>
                          </a:solidFill>
                          <a:latin typeface="Menlo"/>
                          <a:ea typeface="Menlo"/>
                          <a:cs typeface="Menlo"/>
                          <a:sym typeface="Menlo"/>
                        </a:defRPr>
                      </a:pPr>
                      <a:r>
                        <a:t>print</a:t>
                      </a:r>
                      <a:r>
                        <a:rPr>
                          <a:solidFill>
                            <a:srgbClr val="313131"/>
                          </a:solidFill>
                        </a:rPr>
                        <a:t> df</a:t>
                      </a:r>
                    </a:p>
                  </a:txBody>
                  <a:tcPr marL="101600" marR="101600" marT="101600" marB="101600" horzOverflow="overflow">
                    <a:lnL w="12700">
                      <a:solidFill>
                        <a:schemeClr val="accent4">
                          <a:satOff val="-2935"/>
                          <a:lumOff val="-10235"/>
                        </a:schemeClr>
                      </a:solidFill>
                      <a:miter lim="400000"/>
                    </a:lnL>
                    <a:lnR w="12700">
                      <a:solidFill>
                        <a:schemeClr val="accent4">
                          <a:satOff val="-2935"/>
                          <a:lumOff val="-10235"/>
                        </a:schemeClr>
                      </a:solidFill>
                      <a:miter lim="400000"/>
                    </a:lnR>
                    <a:lnT w="12700">
                      <a:solidFill>
                        <a:srgbClr val="DDDDDD"/>
                      </a:solidFill>
                      <a:miter lim="400000"/>
                    </a:lnT>
                    <a:lnB w="12700">
                      <a:solidFill>
                        <a:srgbClr val="DDDDDD"/>
                      </a:solidFill>
                      <a:miter lim="400000"/>
                    </a:lnB>
                    <a:noFill/>
                  </a:tcPr>
                </a:tc>
              </a:tr>
              <a:tr h="1371600">
                <a:tc>
                  <a:txBody>
                    <a:bodyPr/>
                    <a:lstStyle/>
                    <a:p>
                      <a:pPr algn="l" defTabSz="457200">
                        <a:defRPr sz="1800">
                          <a:solidFill>
                            <a:srgbClr val="000000"/>
                          </a:solidFill>
                        </a:defRPr>
                      </a:pPr>
                      <a:r>
                        <a:rPr sz="1200" b="1">
                          <a:solidFill>
                            <a:srgbClr val="313131"/>
                          </a:solidFill>
                          <a:latin typeface="Verdana"/>
                          <a:ea typeface="Verdana"/>
                          <a:cs typeface="Verdana"/>
                          <a:sym typeface="Verdana"/>
                        </a:rPr>
                        <a:t>Panel</a:t>
                      </a:r>
                    </a:p>
                  </a:txBody>
                  <a:tcPr marL="101600" marR="101600" marT="101600" marB="101600" horzOverflow="overflow">
                    <a:lnL w="12700">
                      <a:solidFill>
                        <a:schemeClr val="accent4">
                          <a:satOff val="-2935"/>
                          <a:lumOff val="-10235"/>
                        </a:schemeClr>
                      </a:solidFill>
                      <a:miter lim="400000"/>
                    </a:lnL>
                    <a:lnR w="12700">
                      <a:solidFill>
                        <a:srgbClr val="DDDDDD"/>
                      </a:solidFill>
                      <a:miter lim="400000"/>
                    </a:lnR>
                    <a:lnT w="12700">
                      <a:solidFill>
                        <a:srgbClr val="DDDDDD"/>
                      </a:solidFill>
                      <a:miter lim="400000"/>
                    </a:lnT>
                    <a:lnB w="12700">
                      <a:solidFill>
                        <a:schemeClr val="accent4">
                          <a:satOff val="-2935"/>
                          <a:lumOff val="-10235"/>
                        </a:schemeClr>
                      </a:solidFill>
                      <a:miter lim="400000"/>
                    </a:lnB>
                    <a:noFill/>
                  </a:tcPr>
                </a:tc>
                <a:tc>
                  <a:txBody>
                    <a:bodyPr/>
                    <a:lstStyle/>
                    <a:p>
                      <a:pPr algn="l" defTabSz="457200">
                        <a:defRPr sz="1800">
                          <a:solidFill>
                            <a:srgbClr val="000000"/>
                          </a:solidFill>
                        </a:defRPr>
                      </a:pPr>
                      <a:r>
                        <a:rPr sz="1200">
                          <a:solidFill>
                            <a:srgbClr val="313131"/>
                          </a:solidFill>
                          <a:latin typeface="Verdana"/>
                          <a:ea typeface="Verdana"/>
                          <a:cs typeface="Verdana"/>
                          <a:sym typeface="Verdana"/>
                        </a:rPr>
                        <a:t>3</a:t>
                      </a:r>
                    </a:p>
                  </a:txBody>
                  <a:tcPr marL="101600" marR="101600" marT="101600" marB="101600" horzOverflow="overflow">
                    <a:lnL w="12700">
                      <a:solidFill>
                        <a:srgbClr val="DDDDDD"/>
                      </a:solidFill>
                      <a:miter lim="400000"/>
                    </a:lnL>
                    <a:lnR w="12700">
                      <a:solidFill>
                        <a:srgbClr val="DDDDDD"/>
                      </a:solidFill>
                      <a:miter lim="400000"/>
                    </a:lnR>
                    <a:lnT w="12700">
                      <a:solidFill>
                        <a:srgbClr val="DDDDDD"/>
                      </a:solidFill>
                      <a:miter lim="400000"/>
                    </a:lnT>
                    <a:lnB w="12700">
                      <a:solidFill>
                        <a:schemeClr val="accent4">
                          <a:satOff val="-2935"/>
                          <a:lumOff val="-10235"/>
                        </a:schemeClr>
                      </a:solidFill>
                      <a:miter lim="400000"/>
                    </a:lnB>
                    <a:noFill/>
                  </a:tcPr>
                </a:tc>
                <a:tc>
                  <a:txBody>
                    <a:bodyPr/>
                    <a:lstStyle/>
                    <a:p>
                      <a:pPr algn="l" defTabSz="457200">
                        <a:defRPr sz="1800">
                          <a:solidFill>
                            <a:srgbClr val="000000"/>
                          </a:solidFill>
                        </a:defRPr>
                      </a:pPr>
                      <a:r>
                        <a:rPr sz="1200">
                          <a:solidFill>
                            <a:srgbClr val="313131"/>
                          </a:solidFill>
                          <a:latin typeface="Verdana"/>
                          <a:ea typeface="Verdana"/>
                          <a:cs typeface="Verdana"/>
                          <a:sym typeface="Verdana"/>
                        </a:rPr>
                        <a:t>General 3D labeled, size-mutable array.</a:t>
                      </a:r>
                    </a:p>
                  </a:txBody>
                  <a:tcPr marL="101600" marR="101600" marT="101600" marB="101600" horzOverflow="overflow">
                    <a:lnL w="12700">
                      <a:solidFill>
                        <a:srgbClr val="DDDDDD"/>
                      </a:solidFill>
                      <a:miter lim="400000"/>
                    </a:lnL>
                    <a:lnR w="12700">
                      <a:solidFill>
                        <a:schemeClr val="accent4">
                          <a:satOff val="-2935"/>
                          <a:lumOff val="-10235"/>
                        </a:schemeClr>
                      </a:solidFill>
                      <a:miter lim="400000"/>
                    </a:lnR>
                    <a:lnT w="12700">
                      <a:solidFill>
                        <a:srgbClr val="DDDDDD"/>
                      </a:solidFill>
                      <a:miter lim="400000"/>
                    </a:lnT>
                    <a:lnB w="12700">
                      <a:solidFill>
                        <a:schemeClr val="accent4">
                          <a:satOff val="-2935"/>
                          <a:lumOff val="-10235"/>
                        </a:schemeClr>
                      </a:solidFill>
                      <a:miter lim="400000"/>
                    </a:lnB>
                    <a:noFill/>
                  </a:tcPr>
                </a:tc>
                <a:tc>
                  <a:txBody>
                    <a:bodyPr/>
                    <a:lstStyle/>
                    <a:p>
                      <a:pPr algn="l" defTabSz="457200">
                        <a:defRPr sz="1100">
                          <a:solidFill>
                            <a:srgbClr val="880000"/>
                          </a:solidFill>
                          <a:latin typeface="Menlo"/>
                          <a:ea typeface="Menlo"/>
                          <a:cs typeface="Menlo"/>
                          <a:sym typeface="Menlo"/>
                        </a:defRPr>
                      </a:pPr>
                      <a:r>
                        <a:t># creating an empty panel</a:t>
                      </a:r>
                      <a:endParaRPr>
                        <a:solidFill>
                          <a:srgbClr val="313131"/>
                        </a:solidFill>
                      </a:endParaRPr>
                    </a:p>
                    <a:p>
                      <a:pPr algn="l" defTabSz="457200">
                        <a:defRPr sz="1100">
                          <a:solidFill>
                            <a:srgbClr val="000088"/>
                          </a:solidFill>
                          <a:latin typeface="Menlo"/>
                          <a:ea typeface="Menlo"/>
                          <a:cs typeface="Menlo"/>
                          <a:sym typeface="Menlo"/>
                        </a:defRPr>
                      </a:pPr>
                      <a:r>
                        <a:t>import</a:t>
                      </a:r>
                      <a:r>
                        <a:rPr>
                          <a:solidFill>
                            <a:srgbClr val="313131"/>
                          </a:solidFill>
                        </a:rPr>
                        <a:t> pandas </a:t>
                      </a:r>
                      <a:r>
                        <a:t>as</a:t>
                      </a:r>
                      <a:r>
                        <a:rPr>
                          <a:solidFill>
                            <a:srgbClr val="313131"/>
                          </a:solidFill>
                        </a:rPr>
                        <a:t> pd</a:t>
                      </a:r>
                    </a:p>
                    <a:p>
                      <a:pPr algn="l" defTabSz="457200">
                        <a:defRPr sz="1100">
                          <a:solidFill>
                            <a:srgbClr val="000088"/>
                          </a:solidFill>
                          <a:latin typeface="Menlo"/>
                          <a:ea typeface="Menlo"/>
                          <a:cs typeface="Menlo"/>
                          <a:sym typeface="Menlo"/>
                        </a:defRPr>
                      </a:pPr>
                      <a:r>
                        <a:t>import</a:t>
                      </a:r>
                      <a:r>
                        <a:rPr>
                          <a:solidFill>
                            <a:srgbClr val="313131"/>
                          </a:solidFill>
                        </a:rPr>
                        <a:t> numpy </a:t>
                      </a:r>
                      <a:r>
                        <a:t>as</a:t>
                      </a:r>
                      <a:r>
                        <a:rPr>
                          <a:solidFill>
                            <a:srgbClr val="313131"/>
                          </a:solidFill>
                        </a:rPr>
                        <a:t> np</a:t>
                      </a:r>
                    </a:p>
                    <a:p>
                      <a:pPr algn="l" defTabSz="457200">
                        <a:defRPr sz="1100">
                          <a:solidFill>
                            <a:srgbClr val="313131"/>
                          </a:solidFill>
                          <a:latin typeface="Menlo"/>
                          <a:ea typeface="Menlo"/>
                          <a:cs typeface="Menlo"/>
                          <a:sym typeface="Menlo"/>
                        </a:defRPr>
                      </a:pPr>
                      <a:endParaRPr>
                        <a:solidFill>
                          <a:srgbClr val="313131"/>
                        </a:solidFill>
                      </a:endParaRPr>
                    </a:p>
                    <a:p>
                      <a:pPr algn="l" defTabSz="457200">
                        <a:defRPr sz="1100">
                          <a:solidFill>
                            <a:srgbClr val="313131"/>
                          </a:solidFill>
                          <a:latin typeface="Menlo"/>
                          <a:ea typeface="Menlo"/>
                          <a:cs typeface="Menlo"/>
                          <a:sym typeface="Menlo"/>
                        </a:defRPr>
                      </a:pPr>
                      <a:r>
                        <a:t>data </a:t>
                      </a:r>
                      <a:r>
                        <a:rPr>
                          <a:solidFill>
                            <a:srgbClr val="666600"/>
                          </a:solidFill>
                        </a:rPr>
                        <a:t>=</a:t>
                      </a:r>
                      <a:r>
                        <a:t> np</a:t>
                      </a:r>
                      <a:r>
                        <a:rPr>
                          <a:solidFill>
                            <a:srgbClr val="666600"/>
                          </a:solidFill>
                        </a:rPr>
                        <a:t>.</a:t>
                      </a:r>
                      <a:r>
                        <a:t>random</a:t>
                      </a:r>
                      <a:r>
                        <a:rPr>
                          <a:solidFill>
                            <a:srgbClr val="666600"/>
                          </a:solidFill>
                        </a:rPr>
                        <a:t>.</a:t>
                      </a:r>
                      <a:r>
                        <a:t>rand</a:t>
                      </a:r>
                      <a:r>
                        <a:rPr>
                          <a:solidFill>
                            <a:srgbClr val="666600"/>
                          </a:solidFill>
                        </a:rPr>
                        <a:t>(</a:t>
                      </a:r>
                      <a:r>
                        <a:rPr>
                          <a:solidFill>
                            <a:srgbClr val="006666"/>
                          </a:solidFill>
                        </a:rPr>
                        <a:t>2</a:t>
                      </a:r>
                      <a:r>
                        <a:rPr>
                          <a:solidFill>
                            <a:srgbClr val="666600"/>
                          </a:solidFill>
                        </a:rPr>
                        <a:t>,</a:t>
                      </a:r>
                      <a:r>
                        <a:rPr>
                          <a:solidFill>
                            <a:srgbClr val="006666"/>
                          </a:solidFill>
                        </a:rPr>
                        <a:t>4</a:t>
                      </a:r>
                      <a:r>
                        <a:rPr>
                          <a:solidFill>
                            <a:srgbClr val="666600"/>
                          </a:solidFill>
                        </a:rPr>
                        <a:t>,</a:t>
                      </a:r>
                      <a:r>
                        <a:rPr>
                          <a:solidFill>
                            <a:srgbClr val="006666"/>
                          </a:solidFill>
                        </a:rPr>
                        <a:t>5</a:t>
                      </a:r>
                      <a:r>
                        <a:rPr>
                          <a:solidFill>
                            <a:srgbClr val="666600"/>
                          </a:solidFill>
                        </a:rPr>
                        <a:t>)</a:t>
                      </a:r>
                    </a:p>
                    <a:p>
                      <a:pPr algn="l" defTabSz="457200">
                        <a:defRPr sz="1100">
                          <a:solidFill>
                            <a:srgbClr val="313131"/>
                          </a:solidFill>
                          <a:latin typeface="Menlo"/>
                          <a:ea typeface="Menlo"/>
                          <a:cs typeface="Menlo"/>
                          <a:sym typeface="Menlo"/>
                        </a:defRPr>
                      </a:pPr>
                      <a:r>
                        <a:t>p </a:t>
                      </a:r>
                      <a:r>
                        <a:rPr>
                          <a:solidFill>
                            <a:srgbClr val="666600"/>
                          </a:solidFill>
                        </a:rPr>
                        <a:t>=</a:t>
                      </a:r>
                      <a:r>
                        <a:t> pd</a:t>
                      </a:r>
                      <a:r>
                        <a:rPr>
                          <a:solidFill>
                            <a:srgbClr val="666600"/>
                          </a:solidFill>
                        </a:rPr>
                        <a:t>.</a:t>
                      </a:r>
                      <a:r>
                        <a:rPr>
                          <a:solidFill>
                            <a:srgbClr val="7F0055"/>
                          </a:solidFill>
                        </a:rPr>
                        <a:t>Panel</a:t>
                      </a:r>
                      <a:r>
                        <a:rPr>
                          <a:solidFill>
                            <a:srgbClr val="666600"/>
                          </a:solidFill>
                        </a:rPr>
                        <a:t>(</a:t>
                      </a:r>
                      <a:r>
                        <a:t>data</a:t>
                      </a:r>
                      <a:r>
                        <a:rPr>
                          <a:solidFill>
                            <a:srgbClr val="666600"/>
                          </a:solidFill>
                        </a:rPr>
                        <a:t>)</a:t>
                      </a:r>
                    </a:p>
                    <a:p>
                      <a:pPr algn="l" defTabSz="457200">
                        <a:defRPr sz="1100">
                          <a:solidFill>
                            <a:srgbClr val="000088"/>
                          </a:solidFill>
                          <a:latin typeface="Menlo"/>
                          <a:ea typeface="Menlo"/>
                          <a:cs typeface="Menlo"/>
                          <a:sym typeface="Menlo"/>
                        </a:defRPr>
                      </a:pPr>
                      <a:r>
                        <a:t>print</a:t>
                      </a:r>
                      <a:r>
                        <a:rPr>
                          <a:solidFill>
                            <a:srgbClr val="313131"/>
                          </a:solidFill>
                        </a:rPr>
                        <a:t> p</a:t>
                      </a:r>
                    </a:p>
                  </a:txBody>
                  <a:tcPr marL="101600" marR="101600" marT="101600" marB="101600" horzOverflow="overflow">
                    <a:lnL w="12700">
                      <a:solidFill>
                        <a:schemeClr val="accent4">
                          <a:satOff val="-2935"/>
                          <a:lumOff val="-10235"/>
                        </a:schemeClr>
                      </a:solidFill>
                      <a:miter lim="400000"/>
                    </a:lnL>
                    <a:lnR w="12700">
                      <a:solidFill>
                        <a:schemeClr val="accent4">
                          <a:satOff val="-2935"/>
                          <a:lumOff val="-10235"/>
                        </a:schemeClr>
                      </a:solidFill>
                      <a:miter lim="400000"/>
                    </a:lnR>
                    <a:lnT w="12700">
                      <a:solidFill>
                        <a:srgbClr val="DDDDDD"/>
                      </a:solidFill>
                      <a:miter lim="400000"/>
                    </a:lnT>
                    <a:lnB w="12700">
                      <a:solidFill>
                        <a:schemeClr val="accent4">
                          <a:satOff val="-2935"/>
                          <a:lumOff val="-10235"/>
                        </a:schemeClr>
                      </a:solidFill>
                      <a:miter lim="400000"/>
                    </a:lnB>
                    <a:noFill/>
                  </a:tcPr>
                </a:tc>
              </a:tr>
            </a:tbl>
          </a:graphicData>
        </a:graphic>
      </p:graphicFrame>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Google Shape;201;p32"/>
          <p:cNvSpPr txBox="1">
            <a:spLocks noGrp="1"/>
          </p:cNvSpPr>
          <p:nvPr>
            <p:ph type="title"/>
          </p:nvPr>
        </p:nvSpPr>
        <p:spPr>
          <a:xfrm>
            <a:off x="311699" y="410000"/>
            <a:ext cx="8520602" cy="607802"/>
          </a:xfrm>
          <a:prstGeom prst="rect">
            <a:avLst/>
          </a:prstGeom>
        </p:spPr>
        <p:txBody>
          <a:bodyPr>
            <a:normAutofit fontScale="90000"/>
          </a:bodyPr>
          <a:lstStyle/>
          <a:p>
            <a:pPr>
              <a:defRPr b="1">
                <a:latin typeface="+mj-lt"/>
                <a:ea typeface="+mj-ea"/>
                <a:cs typeface="+mj-cs"/>
                <a:sym typeface="Arial"/>
              </a:defRPr>
            </a:pPr>
            <a:r>
              <a:t>Data Analysis </a:t>
            </a:r>
            <a:r>
              <a:rPr b="0"/>
              <a:t>| Analysis Breakout</a:t>
            </a:r>
          </a:p>
        </p:txBody>
      </p:sp>
      <p:sp>
        <p:nvSpPr>
          <p:cNvPr id="24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21</a:t>
            </a:fld>
            <a:endParaRPr/>
          </a:p>
        </p:txBody>
      </p:sp>
      <p:sp>
        <p:nvSpPr>
          <p:cNvPr id="247" name="Google Shape;202;p32"/>
          <p:cNvSpPr txBox="1">
            <a:spLocks noGrp="1"/>
          </p:cNvSpPr>
          <p:nvPr>
            <p:ph type="body" idx="4294967295"/>
          </p:nvPr>
        </p:nvSpPr>
        <p:spPr>
          <a:xfrm>
            <a:off x="311699" y="1229875"/>
            <a:ext cx="8520602" cy="3339001"/>
          </a:xfrm>
          <a:prstGeom prst="rect">
            <a:avLst/>
          </a:prstGeom>
        </p:spPr>
        <p:txBody>
          <a:bodyPr/>
          <a:lstStyle/>
          <a:p>
            <a:pPr marL="0" indent="0">
              <a:buSzTx/>
              <a:buNone/>
              <a:defRPr sz="2400">
                <a:solidFill>
                  <a:srgbClr val="000000"/>
                </a:solidFill>
              </a:defRPr>
            </a:pPr>
            <a:r>
              <a:t>Using your dataset, answer these questions:</a:t>
            </a:r>
          </a:p>
          <a:p>
            <a:pPr indent="-381000">
              <a:spcBef>
                <a:spcPts val="1600"/>
              </a:spcBef>
              <a:buClr>
                <a:srgbClr val="000000"/>
              </a:buClr>
              <a:buSzPts val="2400"/>
              <a:buFontTx/>
              <a:buAutoNum type="arabicPeriod"/>
              <a:defRPr sz="2400">
                <a:solidFill>
                  <a:srgbClr val="000000"/>
                </a:solidFill>
              </a:defRPr>
            </a:pPr>
            <a:r>
              <a:t>What is the </a:t>
            </a:r>
            <a:r>
              <a:rPr u="sng"/>
              <a:t>maximum</a:t>
            </a:r>
            <a:r>
              <a:t> donation in the data?</a:t>
            </a:r>
          </a:p>
          <a:p>
            <a:pPr indent="-381000">
              <a:buClr>
                <a:srgbClr val="000000"/>
              </a:buClr>
              <a:buSzPts val="2400"/>
              <a:buFontTx/>
              <a:buAutoNum type="arabicPeriod"/>
              <a:defRPr sz="2400">
                <a:solidFill>
                  <a:srgbClr val="000000"/>
                </a:solidFill>
              </a:defRPr>
            </a:pPr>
            <a:r>
              <a:t>What is the </a:t>
            </a:r>
            <a:r>
              <a:rPr u="sng"/>
              <a:t>most common</a:t>
            </a:r>
            <a:r>
              <a:t> occupation of people who donate this amount?</a:t>
            </a:r>
          </a:p>
          <a:p>
            <a:pPr indent="-381000">
              <a:buClr>
                <a:srgbClr val="000000"/>
              </a:buClr>
              <a:buSzPts val="2400"/>
              <a:buFontTx/>
              <a:buAutoNum type="arabicPeriod"/>
              <a:defRPr sz="2400">
                <a:solidFill>
                  <a:srgbClr val="000000"/>
                </a:solidFill>
              </a:defRPr>
            </a:pPr>
            <a:r>
              <a:t>In what </a:t>
            </a:r>
            <a:r>
              <a:rPr u="sng"/>
              <a:t>zip code</a:t>
            </a:r>
            <a:r>
              <a:t> do the </a:t>
            </a:r>
            <a:r>
              <a:rPr u="sng"/>
              <a:t>most people</a:t>
            </a:r>
            <a:r>
              <a:t> in part (2) live?</a:t>
            </a:r>
          </a:p>
        </p:txBody>
      </p:sp>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Google Shape;207;p33"/>
          <p:cNvSpPr txBox="1">
            <a:spLocks noGrp="1"/>
          </p:cNvSpPr>
          <p:nvPr>
            <p:ph type="title"/>
          </p:nvPr>
        </p:nvSpPr>
        <p:spPr>
          <a:xfrm>
            <a:off x="311699" y="143299"/>
            <a:ext cx="8520602" cy="607803"/>
          </a:xfrm>
          <a:prstGeom prst="rect">
            <a:avLst/>
          </a:prstGeom>
        </p:spPr>
        <p:txBody>
          <a:bodyPr>
            <a:normAutofit fontScale="90000"/>
          </a:bodyPr>
          <a:lstStyle/>
          <a:p>
            <a:pPr>
              <a:defRPr b="1">
                <a:latin typeface="+mj-lt"/>
                <a:ea typeface="+mj-ea"/>
                <a:cs typeface="+mj-cs"/>
                <a:sym typeface="Arial"/>
              </a:defRPr>
            </a:pPr>
            <a:r>
              <a:t>Boolean Selection </a:t>
            </a:r>
            <a:r>
              <a:rPr b="0"/>
              <a:t>| some demos</a:t>
            </a:r>
          </a:p>
        </p:txBody>
      </p:sp>
      <p:sp>
        <p:nvSpPr>
          <p:cNvPr id="25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22</a:t>
            </a:fld>
            <a:endParaRPr/>
          </a:p>
        </p:txBody>
      </p:sp>
      <p:graphicFrame>
        <p:nvGraphicFramePr>
          <p:cNvPr id="251" name="Table"/>
          <p:cNvGraphicFramePr/>
          <p:nvPr>
            <p:extLst>
              <p:ext uri="{D42A27DB-BD31-4B8C-83A1-F6EECF244321}">
                <p14:modId xmlns:p14="http://schemas.microsoft.com/office/powerpoint/2010/main" val="1732891079"/>
              </p:ext>
            </p:extLst>
          </p:nvPr>
        </p:nvGraphicFramePr>
        <p:xfrm>
          <a:off x="445273" y="685856"/>
          <a:ext cx="8068974" cy="3799722"/>
        </p:xfrm>
        <a:graphic>
          <a:graphicData uri="http://schemas.openxmlformats.org/drawingml/2006/table">
            <a:tbl>
              <a:tblPr bandRow="1">
                <a:tableStyleId>{4C3C2611-4C71-4FC5-86AE-919BDF0F9419}</a:tableStyleId>
              </a:tblPr>
              <a:tblGrid>
                <a:gridCol w="5408085"/>
                <a:gridCol w="2660889"/>
              </a:tblGrid>
              <a:tr h="663591">
                <a:tc>
                  <a:txBody>
                    <a:bodyPr/>
                    <a:lstStyle/>
                    <a:p>
                      <a:pPr algn="l">
                        <a:defRPr sz="1800">
                          <a:solidFill>
                            <a:srgbClr val="000000"/>
                          </a:solidFill>
                        </a:defRPr>
                      </a:pPr>
                      <a:r>
                        <a:rPr sz="1500">
                          <a:solidFill>
                            <a:srgbClr val="2A3990"/>
                          </a:solidFill>
                          <a:latin typeface="Menlo"/>
                          <a:ea typeface="Menlo"/>
                          <a:cs typeface="Menlo"/>
                          <a:sym typeface="Menlo"/>
                        </a:rPr>
                        <a:t>data = pd.Series([1,2,4,6,0,85,45,7,53,321,4,32,2355,6])</a:t>
                      </a:r>
                    </a:p>
                  </a:txBody>
                  <a:tcPr marL="0" marR="0" marT="0" marB="0" anchor="ctr" horzOverflow="overflow"/>
                </a:tc>
                <a:tc>
                  <a:txBody>
                    <a:bodyPr/>
                    <a:lstStyle/>
                    <a:p>
                      <a:pPr algn="l">
                        <a:defRPr sz="1800">
                          <a:solidFill>
                            <a:srgbClr val="000000"/>
                          </a:solidFill>
                        </a:defRPr>
                      </a:pPr>
                      <a:r>
                        <a:rPr sz="1400" dirty="0">
                          <a:solidFill>
                            <a:srgbClr val="2A3990"/>
                          </a:solidFill>
                          <a:sym typeface="Arial"/>
                        </a:rPr>
                        <a:t># Let’s experiment with this series</a:t>
                      </a:r>
                    </a:p>
                  </a:txBody>
                  <a:tcPr marL="0" marR="0" marT="0" marB="0" anchor="ctr" horzOverflow="overflow"/>
                </a:tc>
              </a:tr>
              <a:tr h="601094">
                <a:tc>
                  <a:txBody>
                    <a:bodyPr/>
                    <a:lstStyle/>
                    <a:p>
                      <a:pPr algn="l">
                        <a:defRPr sz="1800">
                          <a:solidFill>
                            <a:srgbClr val="000000"/>
                          </a:solidFill>
                        </a:defRPr>
                      </a:pPr>
                      <a:r>
                        <a:rPr sz="1500">
                          <a:solidFill>
                            <a:srgbClr val="2A3990"/>
                          </a:solidFill>
                          <a:latin typeface="Menlo"/>
                          <a:ea typeface="Menlo"/>
                          <a:cs typeface="Menlo"/>
                          <a:sym typeface="Menlo"/>
                        </a:rPr>
                        <a:t>data[data &lt; 10]</a:t>
                      </a:r>
                    </a:p>
                  </a:txBody>
                  <a:tcPr marL="0" marR="0" marT="0" marB="0" anchor="ctr" horzOverflow="overflow"/>
                </a:tc>
                <a:tc>
                  <a:txBody>
                    <a:bodyPr/>
                    <a:lstStyle/>
                    <a:p>
                      <a:pPr algn="l">
                        <a:defRPr sz="1800">
                          <a:solidFill>
                            <a:srgbClr val="000000"/>
                          </a:solidFill>
                        </a:defRPr>
                      </a:pPr>
                      <a:r>
                        <a:rPr sz="1400" dirty="0">
                          <a:solidFill>
                            <a:srgbClr val="2A3990"/>
                          </a:solidFill>
                          <a:sym typeface="Arial"/>
                        </a:rPr>
                        <a:t># </a:t>
                      </a:r>
                      <a:r>
                        <a:rPr lang="en-US" sz="1400" dirty="0" smtClean="0">
                          <a:solidFill>
                            <a:srgbClr val="2A3990"/>
                          </a:solidFill>
                          <a:sym typeface="Arial"/>
                        </a:rPr>
                        <a:t>select</a:t>
                      </a:r>
                      <a:r>
                        <a:rPr lang="en-US" sz="1400" baseline="0" dirty="0" smtClean="0">
                          <a:solidFill>
                            <a:srgbClr val="2A3990"/>
                          </a:solidFill>
                          <a:sym typeface="Arial"/>
                        </a:rPr>
                        <a:t> </a:t>
                      </a:r>
                      <a:r>
                        <a:rPr sz="1400" dirty="0" smtClean="0">
                          <a:solidFill>
                            <a:srgbClr val="2A3990"/>
                          </a:solidFill>
                          <a:sym typeface="Arial"/>
                        </a:rPr>
                        <a:t>values </a:t>
                      </a:r>
                      <a:r>
                        <a:rPr sz="1400" dirty="0">
                          <a:solidFill>
                            <a:srgbClr val="2A3990"/>
                          </a:solidFill>
                          <a:sym typeface="Arial"/>
                        </a:rPr>
                        <a:t>&lt; </a:t>
                      </a:r>
                      <a:r>
                        <a:rPr sz="1400" dirty="0" smtClean="0">
                          <a:solidFill>
                            <a:srgbClr val="2A3990"/>
                          </a:solidFill>
                          <a:sym typeface="Arial"/>
                        </a:rPr>
                        <a:t>10</a:t>
                      </a:r>
                      <a:endParaRPr sz="1400" dirty="0">
                        <a:solidFill>
                          <a:srgbClr val="2A3990"/>
                        </a:solidFill>
                        <a:sym typeface="Arial"/>
                      </a:endParaRPr>
                    </a:p>
                  </a:txBody>
                  <a:tcPr marL="0" marR="0" marT="0" marB="0" anchor="ctr" horzOverflow="overflow"/>
                </a:tc>
              </a:tr>
              <a:tr h="601094">
                <a:tc>
                  <a:txBody>
                    <a:bodyPr/>
                    <a:lstStyle/>
                    <a:p>
                      <a:pPr algn="l">
                        <a:defRPr sz="1800">
                          <a:solidFill>
                            <a:srgbClr val="000000"/>
                          </a:solidFill>
                        </a:defRPr>
                      </a:pPr>
                      <a:r>
                        <a:rPr sz="1500" dirty="0">
                          <a:solidFill>
                            <a:srgbClr val="2A3990"/>
                          </a:solidFill>
                          <a:latin typeface="Menlo"/>
                          <a:ea typeface="Menlo"/>
                          <a:cs typeface="Menlo"/>
                          <a:sym typeface="Menlo"/>
                        </a:rPr>
                        <a:t>data[(data &lt; 10) &amp; (data &gt; 5)]</a:t>
                      </a:r>
                    </a:p>
                  </a:txBody>
                  <a:tcPr marL="0" marR="0" marT="0" marB="0" anchor="ctr" horzOverflow="overflow"/>
                </a:tc>
                <a:tc>
                  <a:txBody>
                    <a:bodyPr/>
                    <a:lstStyle/>
                    <a:p>
                      <a:pPr algn="l">
                        <a:defRPr sz="1800">
                          <a:solidFill>
                            <a:srgbClr val="000000"/>
                          </a:solidFill>
                        </a:defRPr>
                      </a:pPr>
                      <a:r>
                        <a:rPr sz="1400" dirty="0">
                          <a:solidFill>
                            <a:srgbClr val="2A3990"/>
                          </a:solidFill>
                          <a:sym typeface="Arial"/>
                        </a:rPr>
                        <a:t># how ‘bout a range with keywords</a:t>
                      </a:r>
                    </a:p>
                  </a:txBody>
                  <a:tcPr marL="0" marR="0" marT="0" marB="0" anchor="ctr" horzOverflow="overflow"/>
                </a:tc>
              </a:tr>
              <a:tr h="1268196">
                <a:tc>
                  <a:txBody>
                    <a:bodyPr/>
                    <a:lstStyle/>
                    <a:p>
                      <a:pPr algn="l">
                        <a:defRPr sz="1800">
                          <a:solidFill>
                            <a:srgbClr val="000000"/>
                          </a:solidFill>
                        </a:defRPr>
                      </a:pPr>
                      <a:r>
                        <a:rPr sz="1500" dirty="0">
                          <a:solidFill>
                            <a:srgbClr val="2A3990"/>
                          </a:solidFill>
                          <a:latin typeface="Menlo"/>
                          <a:ea typeface="Menlo"/>
                          <a:cs typeface="Menlo"/>
                          <a:sym typeface="Menlo"/>
                        </a:rPr>
                        <a:t>data[data &lt; 10][data &gt; 5]</a:t>
                      </a:r>
                    </a:p>
                  </a:txBody>
                  <a:tcPr marL="0" marR="0" marT="0" marB="0" anchor="ctr" horzOverflow="overflow"/>
                </a:tc>
                <a:tc>
                  <a:txBody>
                    <a:bodyPr/>
                    <a:lstStyle/>
                    <a:p>
                      <a:pPr algn="l">
                        <a:defRPr sz="1400">
                          <a:sym typeface="Arial"/>
                        </a:defRPr>
                      </a:pPr>
                      <a:r>
                        <a:t># same result but “chained”</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900">
                          <a:solidFill>
                            <a:srgbClr val="000000"/>
                          </a:solidFill>
                          <a:latin typeface="Andale Mono"/>
                          <a:ea typeface="Andale Mono"/>
                          <a:cs typeface="Andale Mono"/>
                          <a:sym typeface="Andale Mono"/>
                        </a:defRPr>
                      </a:pPr>
                      <a:r>
                        <a:t>&gt;&gt;&gt; data[(data &lt; 10) &amp; (data &gt; 5)]</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900">
                          <a:solidFill>
                            <a:srgbClr val="000000"/>
                          </a:solidFill>
                          <a:latin typeface="Andale Mono"/>
                          <a:ea typeface="Andale Mono"/>
                          <a:cs typeface="Andale Mono"/>
                          <a:sym typeface="Andale Mono"/>
                        </a:defRPr>
                      </a:pPr>
                      <a:r>
                        <a:t>3    6</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900">
                          <a:solidFill>
                            <a:srgbClr val="000000"/>
                          </a:solidFill>
                          <a:latin typeface="Andale Mono"/>
                          <a:ea typeface="Andale Mono"/>
                          <a:cs typeface="Andale Mono"/>
                          <a:sym typeface="Andale Mono"/>
                        </a:defRPr>
                      </a:pPr>
                      <a:r>
                        <a:t>7    7</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900">
                          <a:solidFill>
                            <a:srgbClr val="000000"/>
                          </a:solidFill>
                          <a:latin typeface="Andale Mono"/>
                          <a:ea typeface="Andale Mono"/>
                          <a:cs typeface="Andale Mono"/>
                          <a:sym typeface="Andale Mono"/>
                        </a:defRPr>
                      </a:pPr>
                      <a:r>
                        <a:t>dtype: int64</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900">
                          <a:solidFill>
                            <a:srgbClr val="000000"/>
                          </a:solidFill>
                          <a:latin typeface="Andale Mono"/>
                          <a:ea typeface="Andale Mono"/>
                          <a:cs typeface="Andale Mono"/>
                          <a:sym typeface="Andale Mono"/>
                        </a:defRPr>
                      </a:pPr>
                      <a:r>
                        <a:t>&gt;&gt;&gt; data[data &lt; 10][data &gt; 5]</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900">
                          <a:solidFill>
                            <a:srgbClr val="000000"/>
                          </a:solidFill>
                          <a:latin typeface="Andale Mono"/>
                          <a:ea typeface="Andale Mono"/>
                          <a:cs typeface="Andale Mono"/>
                          <a:sym typeface="Andale Mono"/>
                        </a:defRPr>
                      </a:pPr>
                      <a:r>
                        <a:t>3    6</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900">
                          <a:solidFill>
                            <a:srgbClr val="000000"/>
                          </a:solidFill>
                          <a:latin typeface="Andale Mono"/>
                          <a:ea typeface="Andale Mono"/>
                          <a:cs typeface="Andale Mono"/>
                          <a:sym typeface="Andale Mono"/>
                        </a:defRPr>
                      </a:pPr>
                      <a:r>
                        <a:t>7    7</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900">
                          <a:solidFill>
                            <a:srgbClr val="000000"/>
                          </a:solidFill>
                          <a:latin typeface="Andale Mono"/>
                          <a:ea typeface="Andale Mono"/>
                          <a:cs typeface="Andale Mono"/>
                          <a:sym typeface="Andale Mono"/>
                        </a:defRPr>
                      </a:pPr>
                      <a:r>
                        <a:t>dtype: int64</a:t>
                      </a:r>
                    </a:p>
                  </a:txBody>
                  <a:tcPr marL="0" marR="0" marT="0" marB="0" anchor="ctr" horzOverflow="overflow"/>
                </a:tc>
              </a:tr>
              <a:tr h="601094">
                <a:tc>
                  <a:txBody>
                    <a:bodyPr/>
                    <a:lstStyle/>
                    <a:p>
                      <a:pPr algn="l">
                        <a:defRPr sz="1500">
                          <a:latin typeface="Menlo"/>
                          <a:ea typeface="Menlo"/>
                          <a:cs typeface="Menlo"/>
                          <a:sym typeface="Menlo"/>
                        </a:defRPr>
                      </a:pPr>
                      <a:r>
                        <a:rPr dirty="0"/>
                        <a:t># using booleans as counter:</a:t>
                      </a:r>
                    </a:p>
                    <a:p>
                      <a:pPr algn="l">
                        <a:defRPr sz="1500">
                          <a:latin typeface="Menlo"/>
                          <a:ea typeface="Menlo"/>
                          <a:cs typeface="Menlo"/>
                          <a:sym typeface="Menlo"/>
                        </a:defRPr>
                      </a:pPr>
                      <a:r>
                        <a:rPr dirty="0"/>
                        <a:t>(data &gt; 5).sum()</a:t>
                      </a:r>
                    </a:p>
                  </a:txBody>
                  <a:tcPr marL="0" marR="0" marT="0" marB="0" anchor="ctr" horzOverflow="overflow"/>
                </a:tc>
                <a:tc>
                  <a:txBody>
                    <a:bodyPr/>
                    <a:lstStyle/>
                    <a:p>
                      <a:pPr algn="l">
                        <a:defRPr sz="1800">
                          <a:solidFill>
                            <a:srgbClr val="000000"/>
                          </a:solidFill>
                        </a:defRPr>
                      </a:pPr>
                      <a:r>
                        <a:rPr sz="1400" dirty="0">
                          <a:solidFill>
                            <a:srgbClr val="2A3990"/>
                          </a:solidFill>
                          <a:sym typeface="Arial"/>
                        </a:rPr>
                        <a:t># True = 1; False = 0</a:t>
                      </a:r>
                    </a:p>
                  </a:txBody>
                  <a:tcPr marL="0" marR="0" marT="0" marB="0" anchor="ctr" horzOverflow="overflow"/>
                </a:tc>
              </a:tr>
            </a:tbl>
          </a:graphicData>
        </a:graphic>
      </p:graphicFrame>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Google Shape;213;p34"/>
          <p:cNvSpPr txBox="1">
            <a:spLocks noGrp="1"/>
          </p:cNvSpPr>
          <p:nvPr>
            <p:ph type="title"/>
          </p:nvPr>
        </p:nvSpPr>
        <p:spPr>
          <a:xfrm>
            <a:off x="311699" y="168699"/>
            <a:ext cx="8520602" cy="607803"/>
          </a:xfrm>
          <a:prstGeom prst="rect">
            <a:avLst/>
          </a:prstGeom>
        </p:spPr>
        <p:txBody>
          <a:bodyPr>
            <a:normAutofit fontScale="90000"/>
          </a:bodyPr>
          <a:lstStyle/>
          <a:p>
            <a:pPr>
              <a:defRPr b="1">
                <a:latin typeface="+mj-lt"/>
                <a:ea typeface="+mj-ea"/>
                <a:cs typeface="+mj-cs"/>
                <a:sym typeface="Arial"/>
              </a:defRPr>
            </a:pPr>
            <a:r>
              <a:t>Slice and mutate </a:t>
            </a:r>
            <a:r>
              <a:rPr b="0"/>
              <a:t>| by index</a:t>
            </a:r>
          </a:p>
        </p:txBody>
      </p:sp>
      <p:sp>
        <p:nvSpPr>
          <p:cNvPr id="25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23</a:t>
            </a:fld>
            <a:endParaRPr/>
          </a:p>
        </p:txBody>
      </p:sp>
      <p:graphicFrame>
        <p:nvGraphicFramePr>
          <p:cNvPr id="257" name="Table"/>
          <p:cNvGraphicFramePr/>
          <p:nvPr>
            <p:extLst>
              <p:ext uri="{D42A27DB-BD31-4B8C-83A1-F6EECF244321}">
                <p14:modId xmlns:p14="http://schemas.microsoft.com/office/powerpoint/2010/main" val="1341500298"/>
              </p:ext>
            </p:extLst>
          </p:nvPr>
        </p:nvGraphicFramePr>
        <p:xfrm>
          <a:off x="405516" y="776502"/>
          <a:ext cx="7734930" cy="3366845"/>
        </p:xfrm>
        <a:graphic>
          <a:graphicData uri="http://schemas.openxmlformats.org/drawingml/2006/table">
            <a:tbl>
              <a:tblPr bandRow="1">
                <a:tableStyleId>{4C3C2611-4C71-4FC5-86AE-919BDF0F9419}</a:tableStyleId>
              </a:tblPr>
              <a:tblGrid>
                <a:gridCol w="3867465"/>
                <a:gridCol w="3867465"/>
              </a:tblGrid>
              <a:tr h="219800">
                <a:tc gridSpan="2">
                  <a:txBody>
                    <a:bodyPr/>
                    <a:lstStyle/>
                    <a:p>
                      <a:pPr algn="l">
                        <a:defRPr sz="1800">
                          <a:solidFill>
                            <a:srgbClr val="000000"/>
                          </a:solidFill>
                        </a:defRPr>
                      </a:pPr>
                      <a:r>
                        <a:rPr>
                          <a:solidFill>
                            <a:srgbClr val="2A3990"/>
                          </a:solidFill>
                          <a:sym typeface="Arial"/>
                        </a:rPr>
                        <a:t>Slicing &amp; Manipulating</a:t>
                      </a:r>
                    </a:p>
                  </a:txBody>
                  <a:tcPr marL="0" marR="0" marT="0" marB="0" anchor="ctr" horzOverflow="overflow">
                    <a:solidFill>
                      <a:srgbClr val="DECBCF"/>
                    </a:solidFill>
                  </a:tcPr>
                </a:tc>
                <a:tc hMerge="1">
                  <a:txBody>
                    <a:bodyPr/>
                    <a:lstStyle/>
                    <a:p>
                      <a:endParaRPr lang="en-US"/>
                    </a:p>
                  </a:txBody>
                  <a:tcPr/>
                </a:tc>
              </a:tr>
              <a:tr h="618505">
                <a:tc>
                  <a:txBody>
                    <a:bodyPr/>
                    <a:lstStyle/>
                    <a:p>
                      <a:pPr algn="l">
                        <a:defRPr sz="1800">
                          <a:solidFill>
                            <a:srgbClr val="000000"/>
                          </a:solidFill>
                        </a:defRPr>
                      </a:pPr>
                      <a:r>
                        <a:rPr>
                          <a:solidFill>
                            <a:srgbClr val="2A3990"/>
                          </a:solidFill>
                          <a:latin typeface="Menlo"/>
                          <a:ea typeface="Menlo"/>
                          <a:cs typeface="Menlo"/>
                          <a:sym typeface="Menlo"/>
                        </a:rPr>
                        <a:t>d5 = data.head().copy()</a:t>
                      </a:r>
                    </a:p>
                  </a:txBody>
                  <a:tcPr marL="0" marR="0" marT="0" marB="0" anchor="ctr" horzOverflow="overflow">
                    <a:solidFill>
                      <a:srgbClr val="EFE7E8"/>
                    </a:solidFill>
                  </a:tcPr>
                </a:tc>
                <a:tc>
                  <a:txBody>
                    <a:bodyPr/>
                    <a:lstStyle/>
                    <a:p>
                      <a:pPr algn="l">
                        <a:defRPr sz="1800">
                          <a:solidFill>
                            <a:srgbClr val="000000"/>
                          </a:solidFill>
                        </a:defRPr>
                      </a:pPr>
                      <a:r>
                        <a:rPr>
                          <a:solidFill>
                            <a:srgbClr val="2A3990"/>
                          </a:solidFill>
                          <a:sym typeface="Arial"/>
                        </a:rPr>
                        <a:t># make a copy … for safety!</a:t>
                      </a:r>
                    </a:p>
                  </a:txBody>
                  <a:tcPr marL="0" marR="0" marT="0" marB="0" anchor="ctr" horzOverflow="overflow">
                    <a:solidFill>
                      <a:srgbClr val="EFE7E8"/>
                    </a:solidFill>
                  </a:tcPr>
                </a:tc>
              </a:tr>
              <a:tr h="618505">
                <a:tc>
                  <a:txBody>
                    <a:bodyPr/>
                    <a:lstStyle/>
                    <a:p>
                      <a:pPr algn="l">
                        <a:defRPr sz="1800">
                          <a:solidFill>
                            <a:srgbClr val="000000"/>
                          </a:solidFill>
                        </a:defRPr>
                      </a:pPr>
                      <a:r>
                        <a:rPr dirty="0">
                          <a:solidFill>
                            <a:srgbClr val="2A3990"/>
                          </a:solidFill>
                          <a:latin typeface="Menlo"/>
                          <a:ea typeface="Menlo"/>
                          <a:cs typeface="Menlo"/>
                          <a:sym typeface="Menlo"/>
                        </a:rPr>
                        <a:t>d6 = data.head(70).copy()</a:t>
                      </a:r>
                    </a:p>
                  </a:txBody>
                  <a:tcPr marL="0" marR="0" marT="0" marB="0" anchor="ctr" horzOverflow="overflow">
                    <a:solidFill>
                      <a:srgbClr val="DECBCF"/>
                    </a:solidFill>
                  </a:tcPr>
                </a:tc>
                <a:tc>
                  <a:txBody>
                    <a:bodyPr/>
                    <a:lstStyle/>
                    <a:p>
                      <a:pPr algn="l">
                        <a:defRPr sz="1800">
                          <a:solidFill>
                            <a:srgbClr val="000000"/>
                          </a:solidFill>
                        </a:defRPr>
                      </a:pPr>
                      <a:r>
                        <a:rPr>
                          <a:solidFill>
                            <a:srgbClr val="2A3990"/>
                          </a:solidFill>
                          <a:sym typeface="Arial"/>
                        </a:rPr>
                        <a:t># specify the size of the head (ceiling, e.g., up to 70)</a:t>
                      </a:r>
                    </a:p>
                  </a:txBody>
                  <a:tcPr marL="0" marR="0" marT="0" marB="0" anchor="ctr" horzOverflow="overflow">
                    <a:solidFill>
                      <a:srgbClr val="DECBCF"/>
                    </a:solidFill>
                  </a:tcPr>
                </a:tc>
              </a:tr>
              <a:tr h="618505">
                <a:tc>
                  <a:txBody>
                    <a:bodyPr/>
                    <a:lstStyle/>
                    <a:p>
                      <a:pPr algn="l">
                        <a:defRPr sz="1800">
                          <a:solidFill>
                            <a:srgbClr val="000000"/>
                          </a:solidFill>
                        </a:defRPr>
                      </a:pPr>
                      <a:r>
                        <a:rPr>
                          <a:solidFill>
                            <a:srgbClr val="2A3990"/>
                          </a:solidFill>
                          <a:latin typeface="Menlo"/>
                          <a:ea typeface="Menlo"/>
                          <a:cs typeface="Menlo"/>
                          <a:sym typeface="Menlo"/>
                        </a:rPr>
                        <a:t>data[0:10:2]</a:t>
                      </a:r>
                    </a:p>
                  </a:txBody>
                  <a:tcPr marL="0" marR="0" marT="0" marB="0" anchor="ctr" horzOverflow="overflow">
                    <a:solidFill>
                      <a:srgbClr val="EFE7E8"/>
                    </a:solidFill>
                  </a:tcPr>
                </a:tc>
                <a:tc>
                  <a:txBody>
                    <a:bodyPr/>
                    <a:lstStyle/>
                    <a:p>
                      <a:pPr algn="l">
                        <a:defRPr sz="1800">
                          <a:solidFill>
                            <a:srgbClr val="000000"/>
                          </a:solidFill>
                        </a:defRPr>
                      </a:pPr>
                      <a:r>
                        <a:rPr>
                          <a:solidFill>
                            <a:srgbClr val="2A3990"/>
                          </a:solidFill>
                          <a:sym typeface="Arial"/>
                        </a:rPr>
                        <a:t>$ standard slicing - [start:end (exclusive):step]</a:t>
                      </a:r>
                    </a:p>
                  </a:txBody>
                  <a:tcPr marL="0" marR="0" marT="0" marB="0" anchor="ctr" horzOverflow="overflow">
                    <a:solidFill>
                      <a:srgbClr val="EFE7E8"/>
                    </a:solidFill>
                  </a:tcPr>
                </a:tc>
              </a:tr>
              <a:tr h="618505">
                <a:tc>
                  <a:txBody>
                    <a:bodyPr/>
                    <a:lstStyle/>
                    <a:p>
                      <a:pPr algn="l">
                        <a:defRPr sz="1800">
                          <a:solidFill>
                            <a:srgbClr val="000000"/>
                          </a:solidFill>
                        </a:defRPr>
                      </a:pPr>
                      <a:r>
                        <a:rPr>
                          <a:solidFill>
                            <a:srgbClr val="2A3990"/>
                          </a:solidFill>
                          <a:latin typeface="Menlo"/>
                          <a:ea typeface="Menlo"/>
                          <a:cs typeface="Menlo"/>
                          <a:sym typeface="Menlo"/>
                        </a:rPr>
                        <a:t>data[0] = 10000</a:t>
                      </a:r>
                    </a:p>
                  </a:txBody>
                  <a:tcPr marL="0" marR="0" marT="0" marB="0" anchor="ctr" horzOverflow="overflow">
                    <a:solidFill>
                      <a:srgbClr val="DECBCF"/>
                    </a:solidFill>
                  </a:tcPr>
                </a:tc>
                <a:tc>
                  <a:txBody>
                    <a:bodyPr/>
                    <a:lstStyle/>
                    <a:p>
                      <a:pPr algn="l">
                        <a:defRPr sz="1800">
                          <a:solidFill>
                            <a:srgbClr val="000000"/>
                          </a:solidFill>
                        </a:defRPr>
                      </a:pPr>
                      <a:r>
                        <a:rPr>
                          <a:solidFill>
                            <a:srgbClr val="2A3990"/>
                          </a:solidFill>
                          <a:sym typeface="Arial"/>
                        </a:rPr>
                        <a:t># value replacement</a:t>
                      </a:r>
                    </a:p>
                  </a:txBody>
                  <a:tcPr marL="0" marR="0" marT="0" marB="0" anchor="ctr" horzOverflow="overflow">
                    <a:solidFill>
                      <a:srgbClr val="DECBCF"/>
                    </a:solidFill>
                  </a:tcPr>
                </a:tc>
              </a:tr>
              <a:tr h="618505">
                <a:tc>
                  <a:txBody>
                    <a:bodyPr/>
                    <a:lstStyle/>
                    <a:p>
                      <a:pPr algn="l">
                        <a:defRPr sz="1800">
                          <a:solidFill>
                            <a:srgbClr val="000000"/>
                          </a:solidFill>
                        </a:defRPr>
                      </a:pPr>
                      <a:r>
                        <a:rPr dirty="0">
                          <a:solidFill>
                            <a:srgbClr val="2A3990"/>
                          </a:solidFill>
                          <a:latin typeface="Menlo"/>
                          <a:ea typeface="Menlo"/>
                          <a:cs typeface="Menlo"/>
                          <a:sym typeface="Menlo"/>
                        </a:rPr>
                        <a:t>d5_6 = pd.concat([d5, d6])</a:t>
                      </a:r>
                    </a:p>
                  </a:txBody>
                  <a:tcPr marL="0" marR="0" marT="0" marB="0" anchor="ctr" horzOverflow="overflow">
                    <a:solidFill>
                      <a:srgbClr val="EFE7E8"/>
                    </a:solidFill>
                  </a:tcPr>
                </a:tc>
                <a:tc>
                  <a:txBody>
                    <a:bodyPr/>
                    <a:lstStyle/>
                    <a:p>
                      <a:pPr algn="l">
                        <a:defRPr sz="1800">
                          <a:sym typeface="Arial"/>
                        </a:defRPr>
                      </a:pPr>
                      <a:endParaRPr dirty="0"/>
                    </a:p>
                  </a:txBody>
                  <a:tcPr marL="0" marR="0" marT="0" marB="0" anchor="ctr" horzOverflow="overflow">
                    <a:solidFill>
                      <a:srgbClr val="EFE7E8"/>
                    </a:solidFill>
                  </a:tcPr>
                </a:tc>
              </a:tr>
            </a:tbl>
          </a:graphicData>
        </a:graphic>
      </p:graphicFrame>
    </p:spTree>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Google Shape;219;p35"/>
          <p:cNvSpPr txBox="1">
            <a:spLocks noGrp="1"/>
          </p:cNvSpPr>
          <p:nvPr>
            <p:ph type="title"/>
          </p:nvPr>
        </p:nvSpPr>
        <p:spPr>
          <a:xfrm>
            <a:off x="311699" y="214049"/>
            <a:ext cx="8520602" cy="607802"/>
          </a:xfrm>
          <a:prstGeom prst="rect">
            <a:avLst/>
          </a:prstGeom>
        </p:spPr>
        <p:txBody>
          <a:bodyPr>
            <a:normAutofit fontScale="90000"/>
          </a:bodyPr>
          <a:lstStyle/>
          <a:p>
            <a:pPr>
              <a:defRPr b="1">
                <a:latin typeface="+mj-lt"/>
                <a:ea typeface="+mj-ea"/>
                <a:cs typeface="+mj-cs"/>
                <a:sym typeface="Arial"/>
              </a:defRPr>
            </a:pPr>
            <a:r>
              <a:t>Check content  </a:t>
            </a:r>
            <a:r>
              <a:rPr b="0"/>
              <a:t>| quick test for series</a:t>
            </a:r>
          </a:p>
        </p:txBody>
      </p:sp>
      <p:sp>
        <p:nvSpPr>
          <p:cNvPr id="26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24</a:t>
            </a:fld>
            <a:endParaRPr/>
          </a:p>
        </p:txBody>
      </p:sp>
      <p:graphicFrame>
        <p:nvGraphicFramePr>
          <p:cNvPr id="261" name="Table"/>
          <p:cNvGraphicFramePr/>
          <p:nvPr/>
        </p:nvGraphicFramePr>
        <p:xfrm>
          <a:off x="431800" y="947788"/>
          <a:ext cx="8520600" cy="3251200"/>
        </p:xfrm>
        <a:graphic>
          <a:graphicData uri="http://schemas.openxmlformats.org/drawingml/2006/table">
            <a:tbl>
              <a:tblPr bandRow="1">
                <a:tableStyleId>{4C3C2611-4C71-4FC5-86AE-919BDF0F9419}</a:tableStyleId>
              </a:tblPr>
              <a:tblGrid>
                <a:gridCol w="4260300"/>
                <a:gridCol w="4260300"/>
              </a:tblGrid>
              <a:tr h="210083">
                <a:tc gridSpan="2">
                  <a:txBody>
                    <a:bodyPr/>
                    <a:lstStyle/>
                    <a:p>
                      <a:pPr algn="l">
                        <a:defRPr sz="1400" b="1">
                          <a:sym typeface="Arial"/>
                        </a:defRPr>
                      </a:pPr>
                      <a:r>
                        <a:t>any</a:t>
                      </a:r>
                      <a:r>
                        <a:rPr b="0"/>
                        <a:t> and </a:t>
                      </a:r>
                      <a:r>
                        <a:t>all</a:t>
                      </a:r>
                      <a:r>
                        <a:rPr b="0"/>
                        <a:t> tests for series</a:t>
                      </a:r>
                    </a:p>
                  </a:txBody>
                  <a:tcPr marL="0" marR="0" marT="0" marB="0" anchor="ctr" horzOverflow="overflow">
                    <a:solidFill>
                      <a:srgbClr val="DECBCF"/>
                    </a:solidFill>
                  </a:tcPr>
                </a:tc>
                <a:tc hMerge="1">
                  <a:txBody>
                    <a:bodyPr/>
                    <a:lstStyle/>
                    <a:p>
                      <a:endParaRPr lang="en-US"/>
                    </a:p>
                  </a:txBody>
                  <a:tcPr/>
                </a:tc>
              </a:tr>
              <a:tr h="759460">
                <a:tc>
                  <a:txBody>
                    <a:bodyPr/>
                    <a:lstStyle/>
                    <a:p>
                      <a:pPr algn="l">
                        <a:defRPr sz="1800">
                          <a:solidFill>
                            <a:srgbClr val="000000"/>
                          </a:solidFill>
                        </a:defRPr>
                      </a:pPr>
                      <a:r>
                        <a:rPr sz="2200">
                          <a:solidFill>
                            <a:srgbClr val="2A3990"/>
                          </a:solidFill>
                          <a:latin typeface="Menlo"/>
                          <a:ea typeface="Menlo"/>
                          <a:cs typeface="Menlo"/>
                          <a:sym typeface="Menlo"/>
                        </a:rPr>
                        <a:t>data[data &lt; 10].any()</a:t>
                      </a:r>
                    </a:p>
                  </a:txBody>
                  <a:tcPr marL="0" marR="0" marT="0" marB="0" anchor="ctr" horzOverflow="overflow">
                    <a:solidFill>
                      <a:srgbClr val="EFE7E8"/>
                    </a:solidFill>
                  </a:tcPr>
                </a:tc>
                <a:tc>
                  <a:txBody>
                    <a:bodyPr/>
                    <a:lstStyle/>
                    <a:p>
                      <a:pPr algn="l">
                        <a:defRPr sz="1800">
                          <a:solidFill>
                            <a:srgbClr val="000000"/>
                          </a:solidFill>
                        </a:defRPr>
                      </a:pPr>
                      <a:r>
                        <a:rPr sz="1400">
                          <a:solidFill>
                            <a:srgbClr val="2A3990"/>
                          </a:solidFill>
                          <a:sym typeface="Arial"/>
                        </a:rPr>
                        <a:t># true</a:t>
                      </a:r>
                    </a:p>
                  </a:txBody>
                  <a:tcPr marL="0" marR="0" marT="0" marB="0" anchor="ctr" horzOverflow="overflow">
                    <a:solidFill>
                      <a:srgbClr val="EFE7E8"/>
                    </a:solidFill>
                  </a:tcPr>
                </a:tc>
              </a:tr>
              <a:tr h="759460">
                <a:tc>
                  <a:txBody>
                    <a:bodyPr/>
                    <a:lstStyle/>
                    <a:p>
                      <a:pPr algn="l">
                        <a:defRPr sz="1800">
                          <a:solidFill>
                            <a:srgbClr val="000000"/>
                          </a:solidFill>
                        </a:defRPr>
                      </a:pPr>
                      <a:r>
                        <a:rPr sz="2200">
                          <a:solidFill>
                            <a:srgbClr val="2A3990"/>
                          </a:solidFill>
                          <a:latin typeface="Menlo"/>
                          <a:ea typeface="Menlo"/>
                          <a:cs typeface="Menlo"/>
                          <a:sym typeface="Menlo"/>
                        </a:rPr>
                        <a:t>data[data &lt; 10].all()</a:t>
                      </a:r>
                    </a:p>
                  </a:txBody>
                  <a:tcPr marL="0" marR="0" marT="0" marB="0" anchor="ctr" horzOverflow="overflow">
                    <a:solidFill>
                      <a:srgbClr val="DECBCF"/>
                    </a:solidFill>
                  </a:tcPr>
                </a:tc>
                <a:tc>
                  <a:txBody>
                    <a:bodyPr/>
                    <a:lstStyle/>
                    <a:p>
                      <a:pPr algn="l">
                        <a:defRPr sz="1800">
                          <a:solidFill>
                            <a:srgbClr val="000000"/>
                          </a:solidFill>
                        </a:defRPr>
                      </a:pPr>
                      <a:r>
                        <a:rPr sz="1400">
                          <a:solidFill>
                            <a:srgbClr val="2A3990"/>
                          </a:solidFill>
                          <a:sym typeface="Arial"/>
                        </a:rPr>
                        <a:t># false</a:t>
                      </a:r>
                    </a:p>
                  </a:txBody>
                  <a:tcPr marL="0" marR="0" marT="0" marB="0" anchor="ctr" horzOverflow="overflow">
                    <a:solidFill>
                      <a:srgbClr val="DECBCF"/>
                    </a:solidFill>
                  </a:tcPr>
                </a:tc>
              </a:tr>
              <a:tr h="759460">
                <a:tc>
                  <a:txBody>
                    <a:bodyPr/>
                    <a:lstStyle/>
                    <a:p>
                      <a:pPr algn="l">
                        <a:defRPr sz="1800">
                          <a:solidFill>
                            <a:srgbClr val="000000"/>
                          </a:solidFill>
                        </a:defRPr>
                      </a:pPr>
                      <a:r>
                        <a:rPr sz="2200">
                          <a:solidFill>
                            <a:srgbClr val="2A3990"/>
                          </a:solidFill>
                          <a:latin typeface="Menlo"/>
                          <a:ea typeface="Menlo"/>
                          <a:cs typeface="Menlo"/>
                          <a:sym typeface="Menlo"/>
                        </a:rPr>
                        <a:t>(data &gt; 10000).any()</a:t>
                      </a:r>
                    </a:p>
                  </a:txBody>
                  <a:tcPr marL="0" marR="0" marT="0" marB="0" anchor="ctr" horzOverflow="overflow">
                    <a:solidFill>
                      <a:srgbClr val="EFE7E8"/>
                    </a:solidFill>
                  </a:tcPr>
                </a:tc>
                <a:tc>
                  <a:txBody>
                    <a:bodyPr/>
                    <a:lstStyle/>
                    <a:p>
                      <a:pPr algn="l">
                        <a:defRPr sz="1800">
                          <a:solidFill>
                            <a:srgbClr val="000000"/>
                          </a:solidFill>
                        </a:defRPr>
                      </a:pPr>
                      <a:r>
                        <a:rPr sz="1400">
                          <a:solidFill>
                            <a:srgbClr val="2A3990"/>
                          </a:solidFill>
                          <a:sym typeface="Arial"/>
                        </a:rPr>
                        <a:t># Alternatives … false</a:t>
                      </a:r>
                    </a:p>
                  </a:txBody>
                  <a:tcPr marL="0" marR="0" marT="0" marB="0" anchor="ctr" horzOverflow="overflow">
                    <a:solidFill>
                      <a:srgbClr val="EFE7E8"/>
                    </a:solidFill>
                  </a:tcPr>
                </a:tc>
              </a:tr>
              <a:tr h="759460">
                <a:tc>
                  <a:txBody>
                    <a:bodyPr/>
                    <a:lstStyle/>
                    <a:p>
                      <a:pPr algn="l">
                        <a:defRPr sz="1800">
                          <a:solidFill>
                            <a:srgbClr val="000000"/>
                          </a:solidFill>
                        </a:defRPr>
                      </a:pPr>
                      <a:r>
                        <a:rPr sz="2200">
                          <a:solidFill>
                            <a:srgbClr val="2A3990"/>
                          </a:solidFill>
                          <a:latin typeface="Menlo"/>
                          <a:ea typeface="Menlo"/>
                          <a:cs typeface="Menlo"/>
                          <a:sym typeface="Menlo"/>
                        </a:rPr>
                        <a:t>(data &gt; 0).all()</a:t>
                      </a:r>
                    </a:p>
                  </a:txBody>
                  <a:tcPr marL="0" marR="0" marT="0" marB="0" anchor="ctr" horzOverflow="overflow">
                    <a:solidFill>
                      <a:srgbClr val="DECBCF"/>
                    </a:solidFill>
                  </a:tcPr>
                </a:tc>
                <a:tc>
                  <a:txBody>
                    <a:bodyPr/>
                    <a:lstStyle/>
                    <a:p>
                      <a:pPr algn="l">
                        <a:defRPr sz="1800">
                          <a:solidFill>
                            <a:srgbClr val="000000"/>
                          </a:solidFill>
                        </a:defRPr>
                      </a:pPr>
                      <a:r>
                        <a:rPr sz="1400">
                          <a:solidFill>
                            <a:srgbClr val="2A3990"/>
                          </a:solidFill>
                          <a:sym typeface="Arial"/>
                        </a:rPr>
                        <a:t># false</a:t>
                      </a:r>
                    </a:p>
                  </a:txBody>
                  <a:tcPr marL="0" marR="0" marT="0" marB="0" anchor="ctr" horzOverflow="overflow">
                    <a:solidFill>
                      <a:srgbClr val="DECBCF"/>
                    </a:solidFill>
                  </a:tcPr>
                </a:tc>
              </a:tr>
            </a:tbl>
          </a:graphicData>
        </a:graphic>
      </p:graphicFrame>
    </p:spTree>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Google Shape;225;p36"/>
          <p:cNvSpPr txBox="1">
            <a:spLocks noGrp="1"/>
          </p:cNvSpPr>
          <p:nvPr>
            <p:ph type="title"/>
          </p:nvPr>
        </p:nvSpPr>
        <p:spPr>
          <a:xfrm>
            <a:off x="311699" y="155999"/>
            <a:ext cx="8520602" cy="607803"/>
          </a:xfrm>
          <a:prstGeom prst="rect">
            <a:avLst/>
          </a:prstGeom>
        </p:spPr>
        <p:txBody>
          <a:bodyPr>
            <a:normAutofit fontScale="90000"/>
          </a:bodyPr>
          <a:lstStyle/>
          <a:p>
            <a:pPr>
              <a:defRPr b="1">
                <a:latin typeface="+mj-lt"/>
                <a:ea typeface="+mj-ea"/>
                <a:cs typeface="+mj-cs"/>
                <a:sym typeface="Arial"/>
              </a:defRPr>
            </a:pPr>
            <a:r>
              <a:t>Stats  </a:t>
            </a:r>
            <a:r>
              <a:rPr b="0"/>
              <a:t>| quick descriptive stats for series</a:t>
            </a:r>
          </a:p>
        </p:txBody>
      </p:sp>
      <p:sp>
        <p:nvSpPr>
          <p:cNvPr id="26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25</a:t>
            </a:fld>
            <a:endParaRPr/>
          </a:p>
        </p:txBody>
      </p:sp>
      <p:graphicFrame>
        <p:nvGraphicFramePr>
          <p:cNvPr id="265" name="Table"/>
          <p:cNvGraphicFramePr/>
          <p:nvPr>
            <p:extLst>
              <p:ext uri="{D42A27DB-BD31-4B8C-83A1-F6EECF244321}">
                <p14:modId xmlns:p14="http://schemas.microsoft.com/office/powerpoint/2010/main" val="2130987495"/>
              </p:ext>
            </p:extLst>
          </p:nvPr>
        </p:nvGraphicFramePr>
        <p:xfrm>
          <a:off x="503066" y="763802"/>
          <a:ext cx="7205376" cy="3632984"/>
        </p:xfrm>
        <a:graphic>
          <a:graphicData uri="http://schemas.openxmlformats.org/drawingml/2006/table">
            <a:tbl>
              <a:tblPr bandRow="1">
                <a:tableStyleId>{4C3C2611-4C71-4FC5-86AE-919BDF0F9419}</a:tableStyleId>
              </a:tblPr>
              <a:tblGrid>
                <a:gridCol w="3602688"/>
                <a:gridCol w="3602688"/>
              </a:tblGrid>
              <a:tr h="436371">
                <a:tc>
                  <a:txBody>
                    <a:bodyPr/>
                    <a:lstStyle/>
                    <a:p>
                      <a:pPr algn="l">
                        <a:defRPr sz="1800">
                          <a:solidFill>
                            <a:srgbClr val="000000"/>
                          </a:solidFill>
                        </a:defRPr>
                      </a:pPr>
                      <a:r>
                        <a:rPr sz="2100">
                          <a:solidFill>
                            <a:srgbClr val="2A3990"/>
                          </a:solidFill>
                          <a:latin typeface="Menlo"/>
                          <a:ea typeface="Menlo"/>
                          <a:cs typeface="Menlo"/>
                          <a:sym typeface="Menlo"/>
                        </a:rPr>
                        <a:t>len(data)</a:t>
                      </a:r>
                    </a:p>
                  </a:txBody>
                  <a:tcPr marL="0" marR="0" marT="0" marB="0" anchor="ctr" horzOverflow="overflow"/>
                </a:tc>
                <a:tc>
                  <a:txBody>
                    <a:bodyPr/>
                    <a:lstStyle/>
                    <a:p>
                      <a:pPr algn="l">
                        <a:defRPr sz="1400">
                          <a:sym typeface="Arial"/>
                        </a:defRPr>
                      </a:pPr>
                      <a:endParaRPr/>
                    </a:p>
                  </a:txBody>
                  <a:tcPr marL="0" marR="0" marT="0" marB="0" anchor="ctr" horzOverflow="overflow"/>
                </a:tc>
              </a:tr>
              <a:tr h="1738289">
                <a:tc>
                  <a:txBody>
                    <a:bodyPr/>
                    <a:lstStyle/>
                    <a:p>
                      <a:pPr algn="l">
                        <a:defRPr sz="2100">
                          <a:latin typeface="Menlo"/>
                          <a:ea typeface="Menlo"/>
                          <a:cs typeface="Menlo"/>
                          <a:sym typeface="Menlo"/>
                        </a:defRPr>
                      </a:pPr>
                      <a:r>
                        <a:rPr dirty="0"/>
                        <a:t>data.mean()</a:t>
                      </a:r>
                    </a:p>
                    <a:p>
                      <a:pPr algn="l">
                        <a:defRPr sz="2100">
                          <a:latin typeface="Menlo"/>
                          <a:ea typeface="Menlo"/>
                          <a:cs typeface="Menlo"/>
                          <a:sym typeface="Menlo"/>
                        </a:defRPr>
                      </a:pPr>
                      <a:r>
                        <a:rPr dirty="0"/>
                        <a:t>data.mode()</a:t>
                      </a:r>
                    </a:p>
                    <a:p>
                      <a:pPr algn="l">
                        <a:defRPr sz="2100">
                          <a:latin typeface="Menlo"/>
                          <a:ea typeface="Menlo"/>
                          <a:cs typeface="Menlo"/>
                          <a:sym typeface="Menlo"/>
                        </a:defRPr>
                      </a:pPr>
                      <a:r>
                        <a:rPr dirty="0"/>
                        <a:t>data.median()</a:t>
                      </a:r>
                    </a:p>
                    <a:p>
                      <a:pPr algn="l">
                        <a:defRPr sz="2100">
                          <a:latin typeface="Menlo"/>
                          <a:ea typeface="Menlo"/>
                          <a:cs typeface="Menlo"/>
                          <a:sym typeface="Menlo"/>
                        </a:defRPr>
                      </a:pPr>
                      <a:r>
                        <a:rPr dirty="0"/>
                        <a:t>data.count()</a:t>
                      </a:r>
                    </a:p>
                    <a:p>
                      <a:pPr algn="l">
                        <a:defRPr sz="2100">
                          <a:latin typeface="Menlo"/>
                          <a:ea typeface="Menlo"/>
                          <a:cs typeface="Menlo"/>
                          <a:sym typeface="Menlo"/>
                        </a:defRPr>
                      </a:pPr>
                      <a:r>
                        <a:rPr dirty="0"/>
                        <a:t>data.std()</a:t>
                      </a:r>
                    </a:p>
                    <a:p>
                      <a:pPr algn="l">
                        <a:defRPr sz="2100">
                          <a:latin typeface="Menlo"/>
                          <a:ea typeface="Menlo"/>
                          <a:cs typeface="Menlo"/>
                          <a:sym typeface="Menlo"/>
                        </a:defRPr>
                      </a:pPr>
                      <a:r>
                        <a:rPr dirty="0"/>
                        <a:t>data.unique()</a:t>
                      </a:r>
                    </a:p>
                  </a:txBody>
                  <a:tcPr marL="0" marR="0" marT="0" marB="0" anchor="ctr" horzOverflow="overflow"/>
                </a:tc>
                <a:tc>
                  <a:txBody>
                    <a:bodyPr/>
                    <a:lstStyle/>
                    <a:p>
                      <a:pPr algn="l">
                        <a:defRPr sz="1400">
                          <a:sym typeface="Arial"/>
                        </a:defRPr>
                      </a:pPr>
                      <a:r>
                        <a:t># can get individual “measures of </a:t>
                      </a:r>
                    </a:p>
                    <a:p>
                      <a:pPr algn="l">
                        <a:defRPr sz="1400">
                          <a:sym typeface="Arial"/>
                        </a:defRPr>
                      </a:pPr>
                      <a:r>
                        <a:t># central tendency … or use </a:t>
                      </a:r>
                    </a:p>
                    <a:p>
                      <a:pPr algn="l">
                        <a:defRPr sz="1400">
                          <a:sym typeface="Arial"/>
                        </a:defRPr>
                      </a:pPr>
                      <a:r>
                        <a:t># </a:t>
                      </a:r>
                      <a:r>
                        <a:rPr b="1"/>
                        <a:t>describe()</a:t>
                      </a:r>
                      <a:r>
                        <a:t> for the whole thing!</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Andale Mono"/>
                          <a:ea typeface="Andale Mono"/>
                          <a:cs typeface="Andale Mono"/>
                          <a:sym typeface="Andale Mono"/>
                        </a:defRPr>
                      </a:pPr>
                      <a:r>
                        <a:t>&gt;&gt;&gt; data.describe()</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Andale Mono"/>
                          <a:ea typeface="Andale Mono"/>
                          <a:cs typeface="Andale Mono"/>
                          <a:sym typeface="Andale Mono"/>
                        </a:defRPr>
                      </a:pPr>
                      <a:r>
                        <a:t>count       16.000000</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Andale Mono"/>
                          <a:ea typeface="Andale Mono"/>
                          <a:cs typeface="Andale Mono"/>
                          <a:sym typeface="Andale Mono"/>
                        </a:defRPr>
                      </a:pPr>
                      <a:r>
                        <a:t>mean       640.312500</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Andale Mono"/>
                          <a:ea typeface="Andale Mono"/>
                          <a:cs typeface="Andale Mono"/>
                          <a:sym typeface="Andale Mono"/>
                        </a:defRPr>
                      </a:pPr>
                      <a:r>
                        <a:t>std       2496.070718</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Andale Mono"/>
                          <a:ea typeface="Andale Mono"/>
                          <a:cs typeface="Andale Mono"/>
                          <a:sym typeface="Andale Mono"/>
                        </a:defRPr>
                      </a:pPr>
                      <a:r>
                        <a:t>min          0.000000</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Andale Mono"/>
                          <a:ea typeface="Andale Mono"/>
                          <a:cs typeface="Andale Mono"/>
                          <a:sym typeface="Andale Mono"/>
                        </a:defRPr>
                      </a:pPr>
                      <a:r>
                        <a:t>25%          2.000000</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Andale Mono"/>
                          <a:ea typeface="Andale Mono"/>
                          <a:cs typeface="Andale Mono"/>
                          <a:sym typeface="Andale Mono"/>
                        </a:defRPr>
                      </a:pPr>
                      <a:r>
                        <a:t>50%          4.000000</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Andale Mono"/>
                          <a:ea typeface="Andale Mono"/>
                          <a:cs typeface="Andale Mono"/>
                          <a:sym typeface="Andale Mono"/>
                        </a:defRPr>
                      </a:pPr>
                      <a:r>
                        <a:t>75%         16.500000</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Andale Mono"/>
                          <a:ea typeface="Andale Mono"/>
                          <a:cs typeface="Andale Mono"/>
                          <a:sym typeface="Andale Mono"/>
                        </a:defRPr>
                      </a:pPr>
                      <a:r>
                        <a:t>max      10000.000000</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Andale Mono"/>
                          <a:ea typeface="Andale Mono"/>
                          <a:cs typeface="Andale Mono"/>
                          <a:sym typeface="Andale Mono"/>
                        </a:defRPr>
                      </a:pPr>
                      <a:r>
                        <a:t>dtype: float64</a:t>
                      </a:r>
                    </a:p>
                  </a:txBody>
                  <a:tcPr marL="0" marR="0" marT="0" marB="0" anchor="ctr" horzOverflow="overflow"/>
                </a:tc>
              </a:tr>
              <a:tr h="436371">
                <a:tc>
                  <a:txBody>
                    <a:bodyPr/>
                    <a:lstStyle/>
                    <a:p>
                      <a:pPr algn="l">
                        <a:defRPr sz="1800">
                          <a:solidFill>
                            <a:srgbClr val="000000"/>
                          </a:solidFill>
                        </a:defRPr>
                      </a:pPr>
                      <a:r>
                        <a:rPr sz="2100" dirty="0">
                          <a:solidFill>
                            <a:srgbClr val="2A3990"/>
                          </a:solidFill>
                          <a:latin typeface="Menlo"/>
                          <a:ea typeface="Menlo"/>
                          <a:cs typeface="Menlo"/>
                          <a:sym typeface="Menlo"/>
                        </a:rPr>
                        <a:t>data.value_counts()</a:t>
                      </a:r>
                    </a:p>
                  </a:txBody>
                  <a:tcPr marL="0" marR="0" marT="0" marB="0" anchor="ctr" horzOverflow="overflow"/>
                </a:tc>
                <a:tc>
                  <a:txBody>
                    <a:bodyPr/>
                    <a:lstStyle/>
                    <a:p>
                      <a:pPr algn="l">
                        <a:defRPr sz="1800">
                          <a:solidFill>
                            <a:srgbClr val="000000"/>
                          </a:solidFill>
                        </a:defRPr>
                      </a:pPr>
                      <a:r>
                        <a:rPr sz="1400">
                          <a:solidFill>
                            <a:srgbClr val="2A3990"/>
                          </a:solidFill>
                          <a:sym typeface="Arial"/>
                        </a:rPr>
                        <a:t># super useful … experiment</a:t>
                      </a:r>
                    </a:p>
                  </a:txBody>
                  <a:tcPr marL="0" marR="0" marT="0" marB="0" anchor="ctr" horzOverflow="overflow"/>
                </a:tc>
              </a:tr>
              <a:tr h="443762">
                <a:tc>
                  <a:txBody>
                    <a:bodyPr/>
                    <a:lstStyle/>
                    <a:p>
                      <a:pPr algn="l">
                        <a:defRPr sz="1800">
                          <a:solidFill>
                            <a:srgbClr val="000000"/>
                          </a:solidFill>
                        </a:defRPr>
                      </a:pPr>
                      <a:r>
                        <a:rPr sz="2100">
                          <a:solidFill>
                            <a:srgbClr val="2A3990"/>
                          </a:solidFill>
                          <a:latin typeface="Menlo"/>
                          <a:ea typeface="Menlo"/>
                          <a:cs typeface="Menlo"/>
                          <a:sym typeface="Menlo"/>
                        </a:rPr>
                        <a:t>data.shape</a:t>
                      </a:r>
                    </a:p>
                  </a:txBody>
                  <a:tcPr marL="0" marR="0" marT="0" marB="0" anchor="ctr" horzOverflow="overflow"/>
                </a:tc>
                <a:tc>
                  <a:txBody>
                    <a:bodyPr/>
                    <a:lstStyle/>
                    <a:p>
                      <a:pPr algn="l">
                        <a:defRPr sz="1400">
                          <a:sym typeface="Arial"/>
                        </a:defRPr>
                      </a:pPr>
                      <a:r>
                        <a:rPr dirty="0"/>
                        <a:t># note that this is an </a:t>
                      </a:r>
                      <a:r>
                        <a:rPr i="1" dirty="0"/>
                        <a:t>attribute</a:t>
                      </a:r>
                      <a:r>
                        <a:rPr dirty="0"/>
                        <a:t>, </a:t>
                      </a:r>
                    </a:p>
                    <a:p>
                      <a:pPr algn="l">
                        <a:defRPr sz="1400">
                          <a:sym typeface="Arial"/>
                        </a:defRPr>
                      </a:pPr>
                      <a:r>
                        <a:rPr dirty="0"/>
                        <a:t># not a </a:t>
                      </a:r>
                      <a:r>
                        <a:rPr i="1" dirty="0"/>
                        <a:t>method</a:t>
                      </a:r>
                      <a:r>
                        <a:rPr dirty="0"/>
                        <a:t>.</a:t>
                      </a:r>
                    </a:p>
                  </a:txBody>
                  <a:tcPr marL="0" marR="0" marT="0" marB="0" anchor="ctr" horzOverflow="overflow"/>
                </a:tc>
              </a:tr>
            </a:tbl>
          </a:graphicData>
        </a:graphic>
      </p:graphicFrame>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Google Shape;231;p37"/>
          <p:cNvSpPr txBox="1">
            <a:spLocks noGrp="1"/>
          </p:cNvSpPr>
          <p:nvPr>
            <p:ph type="title"/>
          </p:nvPr>
        </p:nvSpPr>
        <p:spPr>
          <a:xfrm>
            <a:off x="311698" y="143299"/>
            <a:ext cx="4302170" cy="607803"/>
          </a:xfrm>
          <a:prstGeom prst="rect">
            <a:avLst/>
          </a:prstGeom>
        </p:spPr>
        <p:txBody>
          <a:bodyPr>
            <a:normAutofit fontScale="90000"/>
          </a:bodyPr>
          <a:lstStyle/>
          <a:p>
            <a:pPr>
              <a:defRPr b="1">
                <a:latin typeface="+mj-lt"/>
                <a:ea typeface="+mj-ea"/>
                <a:cs typeface="+mj-cs"/>
                <a:sym typeface="Arial"/>
              </a:defRPr>
            </a:pPr>
            <a:r>
              <a:t>Index </a:t>
            </a:r>
            <a:r>
              <a:rPr b="0"/>
              <a:t>| lookup methods  </a:t>
            </a:r>
          </a:p>
        </p:txBody>
      </p:sp>
      <p:sp>
        <p:nvSpPr>
          <p:cNvPr id="26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26</a:t>
            </a:fld>
            <a:endParaRPr/>
          </a:p>
        </p:txBody>
      </p:sp>
      <p:graphicFrame>
        <p:nvGraphicFramePr>
          <p:cNvPr id="269" name="Table"/>
          <p:cNvGraphicFramePr/>
          <p:nvPr>
            <p:extLst>
              <p:ext uri="{D42A27DB-BD31-4B8C-83A1-F6EECF244321}">
                <p14:modId xmlns:p14="http://schemas.microsoft.com/office/powerpoint/2010/main" val="951556976"/>
              </p:ext>
            </p:extLst>
          </p:nvPr>
        </p:nvGraphicFramePr>
        <p:xfrm>
          <a:off x="524786" y="625637"/>
          <a:ext cx="8426630" cy="3831336"/>
        </p:xfrm>
        <a:graphic>
          <a:graphicData uri="http://schemas.openxmlformats.org/drawingml/2006/table">
            <a:tbl>
              <a:tblPr bandRow="1">
                <a:tableStyleId>{4C3C2611-4C71-4FC5-86AE-919BDF0F9419}</a:tableStyleId>
              </a:tblPr>
              <a:tblGrid>
                <a:gridCol w="4213315"/>
                <a:gridCol w="4213315"/>
              </a:tblGrid>
              <a:tr h="545592">
                <a:tc>
                  <a:txBody>
                    <a:bodyPr/>
                    <a:lstStyle/>
                    <a:p>
                      <a:pPr algn="l">
                        <a:defRPr sz="1800">
                          <a:solidFill>
                            <a:srgbClr val="000000"/>
                          </a:solidFill>
                        </a:defRPr>
                      </a:pPr>
                      <a:r>
                        <a:rPr>
                          <a:solidFill>
                            <a:srgbClr val="2A3990"/>
                          </a:solidFill>
                          <a:latin typeface="Menlo"/>
                          <a:ea typeface="Menlo"/>
                          <a:cs typeface="Menlo"/>
                          <a:sym typeface="Menlo"/>
                        </a:rPr>
                        <a:t>data[10]</a:t>
                      </a:r>
                    </a:p>
                  </a:txBody>
                  <a:tcPr marL="0" marR="0" marT="0" marB="0" anchor="ctr" horzOverflow="overflow"/>
                </a:tc>
                <a:tc>
                  <a:txBody>
                    <a:bodyPr/>
                    <a:lstStyle/>
                    <a:p>
                      <a:pPr algn="l">
                        <a:defRPr sz="1800">
                          <a:solidFill>
                            <a:srgbClr val="000000"/>
                          </a:solidFill>
                        </a:defRPr>
                      </a:pPr>
                      <a:r>
                        <a:rPr>
                          <a:solidFill>
                            <a:srgbClr val="2A3990"/>
                          </a:solidFill>
                          <a:sym typeface="Arial"/>
                        </a:rPr>
                        <a:t># by single index names</a:t>
                      </a:r>
                    </a:p>
                  </a:txBody>
                  <a:tcPr marL="0" marR="0" marT="0" marB="0" anchor="ctr" horzOverflow="overflow"/>
                </a:tc>
              </a:tr>
              <a:tr h="545592">
                <a:tc>
                  <a:txBody>
                    <a:bodyPr/>
                    <a:lstStyle/>
                    <a:p>
                      <a:pPr algn="l">
                        <a:defRPr sz="1800">
                          <a:solidFill>
                            <a:srgbClr val="000000"/>
                          </a:solidFill>
                        </a:defRPr>
                      </a:pPr>
                      <a:r>
                        <a:rPr>
                          <a:solidFill>
                            <a:srgbClr val="2A3990"/>
                          </a:solidFill>
                          <a:latin typeface="Menlo"/>
                          <a:ea typeface="Menlo"/>
                          <a:cs typeface="Menlo"/>
                          <a:sym typeface="Menlo"/>
                        </a:rPr>
                        <a:t>data[ [10,20] ]</a:t>
                      </a:r>
                    </a:p>
                  </a:txBody>
                  <a:tcPr marL="0" marR="0" marT="0" marB="0" anchor="ctr" horzOverflow="overflow"/>
                </a:tc>
                <a:tc>
                  <a:txBody>
                    <a:bodyPr/>
                    <a:lstStyle/>
                    <a:p>
                      <a:pPr algn="l">
                        <a:defRPr sz="1800">
                          <a:solidFill>
                            <a:srgbClr val="000000"/>
                          </a:solidFill>
                        </a:defRPr>
                      </a:pPr>
                      <a:r>
                        <a:rPr>
                          <a:solidFill>
                            <a:srgbClr val="2A3990"/>
                          </a:solidFill>
                          <a:sym typeface="Arial"/>
                        </a:rPr>
                        <a:t># by multiple index names</a:t>
                      </a:r>
                    </a:p>
                  </a:txBody>
                  <a:tcPr marL="0" marR="0" marT="0" marB="0" anchor="ctr" horzOverflow="overflow"/>
                </a:tc>
              </a:tr>
              <a:tr h="545592">
                <a:tc>
                  <a:txBody>
                    <a:bodyPr/>
                    <a:lstStyle/>
                    <a:p>
                      <a:pPr algn="l">
                        <a:defRPr sz="1800">
                          <a:latin typeface="Menlo"/>
                          <a:ea typeface="Menlo"/>
                          <a:cs typeface="Menlo"/>
                          <a:sym typeface="Menlo"/>
                        </a:defRPr>
                      </a:pPr>
                      <a:endParaRPr/>
                    </a:p>
                  </a:txBody>
                  <a:tcPr marL="0" marR="0" marT="0" marB="0" anchor="ctr" horzOverflow="overflow"/>
                </a:tc>
                <a:tc>
                  <a:txBody>
                    <a:bodyPr/>
                    <a:lstStyle/>
                    <a:p>
                      <a:pPr algn="l">
                        <a:defRPr sz="1800">
                          <a:solidFill>
                            <a:srgbClr val="000000"/>
                          </a:solidFill>
                        </a:defRPr>
                      </a:pPr>
                      <a:r>
                        <a:rPr>
                          <a:solidFill>
                            <a:srgbClr val="2A3990"/>
                          </a:solidFill>
                          <a:sym typeface="Arial"/>
                        </a:rPr>
                        <a:t># if the index is not numeric, pandas interprets numbers as row number</a:t>
                      </a:r>
                    </a:p>
                  </a:txBody>
                  <a:tcPr marL="0" marR="0" marT="0" marB="0" anchor="ctr" horzOverflow="overflow"/>
                </a:tc>
              </a:tr>
              <a:tr h="545592">
                <a:tc>
                  <a:txBody>
                    <a:bodyPr/>
                    <a:lstStyle/>
                    <a:p>
                      <a:pPr algn="l">
                        <a:defRPr sz="1800">
                          <a:solidFill>
                            <a:srgbClr val="000000"/>
                          </a:solidFill>
                        </a:defRPr>
                      </a:pPr>
                      <a:r>
                        <a:rPr>
                          <a:solidFill>
                            <a:srgbClr val="2A3990"/>
                          </a:solidFill>
                          <a:latin typeface="Menlo"/>
                          <a:ea typeface="Menlo"/>
                          <a:cs typeface="Menlo"/>
                          <a:sym typeface="Menlo"/>
                        </a:rPr>
                        <a:t>d5.iloc[ [0,3] ]</a:t>
                      </a:r>
                    </a:p>
                  </a:txBody>
                  <a:tcPr marL="0" marR="0" marT="0" marB="0" anchor="ctr" horzOverflow="overflow"/>
                </a:tc>
                <a:tc>
                  <a:txBody>
                    <a:bodyPr/>
                    <a:lstStyle/>
                    <a:p>
                      <a:pPr algn="l">
                        <a:defRPr sz="1800">
                          <a:sym typeface="Arial"/>
                        </a:defRPr>
                      </a:pPr>
                      <a:r>
                        <a:t># lookup by </a:t>
                      </a:r>
                      <a:r>
                        <a:rPr b="1">
                          <a:solidFill>
                            <a:schemeClr val="accent3">
                              <a:lumOff val="-7568"/>
                            </a:schemeClr>
                          </a:solidFill>
                        </a:rPr>
                        <a:t>index location</a:t>
                      </a:r>
                      <a:r>
                        <a:t> “dict style[]”</a:t>
                      </a:r>
                    </a:p>
                  </a:txBody>
                  <a:tcPr marL="0" marR="0" marT="0" marB="0" anchor="ctr" horzOverflow="overflow"/>
                </a:tc>
              </a:tr>
              <a:tr h="545592">
                <a:tc>
                  <a:txBody>
                    <a:bodyPr/>
                    <a:lstStyle/>
                    <a:p>
                      <a:pPr algn="l">
                        <a:defRPr sz="1800">
                          <a:solidFill>
                            <a:srgbClr val="000000"/>
                          </a:solidFill>
                        </a:defRPr>
                      </a:pPr>
                      <a:r>
                        <a:rPr dirty="0">
                          <a:solidFill>
                            <a:srgbClr val="2A3990"/>
                          </a:solidFill>
                          <a:latin typeface="Menlo"/>
                          <a:ea typeface="Menlo"/>
                          <a:cs typeface="Menlo"/>
                          <a:sym typeface="Menlo"/>
                        </a:rPr>
                        <a:t>data.index = range(100, len(data) + 100)</a:t>
                      </a:r>
                    </a:p>
                  </a:txBody>
                  <a:tcPr marL="0" marR="0" marT="0" marB="0" anchor="ctr" horzOverflow="overflow"/>
                </a:tc>
                <a:tc>
                  <a:txBody>
                    <a:bodyPr/>
                    <a:lstStyle/>
                    <a:p>
                      <a:pPr algn="l">
                        <a:defRPr sz="1800">
                          <a:sym typeface="Arial"/>
                        </a:defRPr>
                      </a:pPr>
                      <a:r>
                        <a:t># set new </a:t>
                      </a:r>
                      <a:r>
                        <a:rPr b="1">
                          <a:solidFill>
                            <a:schemeClr val="accent3">
                              <a:lumOff val="-7568"/>
                            </a:schemeClr>
                          </a:solidFill>
                        </a:rPr>
                        <a:t>index names</a:t>
                      </a:r>
                    </a:p>
                  </a:txBody>
                  <a:tcPr marL="0" marR="0" marT="0" marB="0" anchor="ctr" horzOverflow="overflow"/>
                </a:tc>
              </a:tr>
              <a:tr h="545592">
                <a:tc>
                  <a:txBody>
                    <a:bodyPr/>
                    <a:lstStyle/>
                    <a:p>
                      <a:pPr algn="l">
                        <a:defRPr sz="1800">
                          <a:solidFill>
                            <a:srgbClr val="000000"/>
                          </a:solidFill>
                        </a:defRPr>
                      </a:pPr>
                      <a:r>
                        <a:rPr dirty="0">
                          <a:solidFill>
                            <a:srgbClr val="2A3990"/>
                          </a:solidFill>
                          <a:latin typeface="Menlo"/>
                          <a:ea typeface="Menlo"/>
                          <a:cs typeface="Menlo"/>
                          <a:sym typeface="Menlo"/>
                        </a:rPr>
                        <a:t>data.loc[ [100, 103] ]</a:t>
                      </a:r>
                    </a:p>
                  </a:txBody>
                  <a:tcPr marL="0" marR="0" marT="0" marB="0" anchor="ctr" horzOverflow="overflow"/>
                </a:tc>
                <a:tc>
                  <a:txBody>
                    <a:bodyPr/>
                    <a:lstStyle/>
                    <a:p>
                      <a:pPr algn="l">
                        <a:defRPr sz="1800">
                          <a:sym typeface="Arial"/>
                        </a:defRPr>
                      </a:pPr>
                      <a:r>
                        <a:t># we can use </a:t>
                      </a:r>
                      <a:r>
                        <a:rPr b="1">
                          <a:latin typeface="Menlo"/>
                          <a:ea typeface="Menlo"/>
                          <a:cs typeface="Menlo"/>
                          <a:sym typeface="Menlo"/>
                        </a:rPr>
                        <a:t>.loc</a:t>
                      </a:r>
                      <a:r>
                        <a:t> to call by </a:t>
                      </a:r>
                      <a:r>
                        <a:rPr b="1">
                          <a:solidFill>
                            <a:schemeClr val="accent3">
                              <a:lumOff val="-7568"/>
                            </a:schemeClr>
                          </a:solidFill>
                        </a:rPr>
                        <a:t>index names</a:t>
                      </a:r>
                    </a:p>
                  </a:txBody>
                  <a:tcPr marL="0" marR="0" marT="0" marB="0" anchor="ctr" horzOverflow="overflow"/>
                </a:tc>
              </a:tr>
              <a:tr h="545592">
                <a:tc>
                  <a:txBody>
                    <a:bodyPr/>
                    <a:lstStyle/>
                    <a:p>
                      <a:pPr algn="l">
                        <a:defRPr sz="1800">
                          <a:solidFill>
                            <a:srgbClr val="000000"/>
                          </a:solidFill>
                        </a:defRPr>
                      </a:pPr>
                      <a:r>
                        <a:rPr>
                          <a:solidFill>
                            <a:srgbClr val="2A3990"/>
                          </a:solidFill>
                          <a:latin typeface="Menlo"/>
                          <a:ea typeface="Menlo"/>
                          <a:cs typeface="Menlo"/>
                          <a:sym typeface="Menlo"/>
                        </a:rPr>
                        <a:t>data.iget( [0,3] ), data.ix( [0,3] )</a:t>
                      </a:r>
                    </a:p>
                  </a:txBody>
                  <a:tcPr marL="0" marR="0" marT="0" marB="0" anchor="ctr" horzOverflow="overflow"/>
                </a:tc>
                <a:tc>
                  <a:txBody>
                    <a:bodyPr/>
                    <a:lstStyle/>
                    <a:p>
                      <a:pPr algn="l">
                        <a:defRPr sz="1800">
                          <a:solidFill>
                            <a:srgbClr val="000000"/>
                          </a:solidFill>
                        </a:defRPr>
                      </a:pPr>
                      <a:r>
                        <a:rPr dirty="0">
                          <a:solidFill>
                            <a:srgbClr val="2A3990"/>
                          </a:solidFill>
                          <a:sym typeface="Arial"/>
                        </a:rPr>
                        <a:t># Depreciated - don’t </a:t>
                      </a:r>
                      <a:r>
                        <a:rPr dirty="0" smtClean="0">
                          <a:solidFill>
                            <a:srgbClr val="2A3990"/>
                          </a:solidFill>
                          <a:sym typeface="Arial"/>
                        </a:rPr>
                        <a:t>use</a:t>
                      </a:r>
                      <a:endParaRPr dirty="0">
                        <a:solidFill>
                          <a:srgbClr val="2A3990"/>
                        </a:solidFill>
                        <a:sym typeface="Arial"/>
                      </a:endParaRPr>
                    </a:p>
                  </a:txBody>
                  <a:tcPr marL="0" marR="0" marT="0" marB="0" anchor="ctr" horzOverflow="overflow"/>
                </a:tc>
              </a:tr>
            </a:tbl>
          </a:graphicData>
        </a:graphic>
      </p:graphicFrame>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Google Shape;237;p38"/>
          <p:cNvSpPr txBox="1">
            <a:spLocks noGrp="1"/>
          </p:cNvSpPr>
          <p:nvPr>
            <p:ph type="title"/>
          </p:nvPr>
        </p:nvSpPr>
        <p:spPr>
          <a:xfrm>
            <a:off x="184699" y="168700"/>
            <a:ext cx="8520602" cy="607802"/>
          </a:xfrm>
          <a:prstGeom prst="rect">
            <a:avLst/>
          </a:prstGeom>
        </p:spPr>
        <p:txBody>
          <a:bodyPr>
            <a:normAutofit fontScale="90000"/>
          </a:bodyPr>
          <a:lstStyle/>
          <a:p>
            <a:pPr>
              <a:defRPr b="1">
                <a:latin typeface="+mj-lt"/>
                <a:ea typeface="+mj-ea"/>
                <a:cs typeface="+mj-cs"/>
                <a:sym typeface="Arial"/>
              </a:defRPr>
            </a:pPr>
            <a:r>
              <a:t>Reindexing and combining </a:t>
            </a:r>
            <a:r>
              <a:rPr b="0"/>
              <a:t>| Fill in values  </a:t>
            </a:r>
          </a:p>
        </p:txBody>
      </p:sp>
      <p:sp>
        <p:nvSpPr>
          <p:cNvPr id="27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27</a:t>
            </a:fld>
            <a:endParaRPr/>
          </a:p>
        </p:txBody>
      </p:sp>
      <p:graphicFrame>
        <p:nvGraphicFramePr>
          <p:cNvPr id="273" name="Table"/>
          <p:cNvGraphicFramePr/>
          <p:nvPr/>
        </p:nvGraphicFramePr>
        <p:xfrm>
          <a:off x="168126" y="754529"/>
          <a:ext cx="8807748" cy="3634440"/>
        </p:xfrm>
        <a:graphic>
          <a:graphicData uri="http://schemas.openxmlformats.org/drawingml/2006/table">
            <a:tbl>
              <a:tblPr bandRow="1">
                <a:tableStyleId>{4C3C2611-4C71-4FC5-86AE-919BDF0F9419}</a:tableStyleId>
              </a:tblPr>
              <a:tblGrid>
                <a:gridCol w="4403874"/>
                <a:gridCol w="4403874"/>
              </a:tblGrid>
              <a:tr h="1211480">
                <a:tc>
                  <a:txBody>
                    <a:bodyPr/>
                    <a:lstStyle/>
                    <a:p>
                      <a:pPr algn="l">
                        <a:defRPr sz="1800">
                          <a:solidFill>
                            <a:srgbClr val="000000"/>
                          </a:solidFill>
                        </a:defRPr>
                      </a:pPr>
                      <a:r>
                        <a:rPr sz="2100">
                          <a:solidFill>
                            <a:srgbClr val="2A3990"/>
                          </a:solidFill>
                          <a:latin typeface="Menlo"/>
                          <a:ea typeface="Menlo"/>
                          <a:cs typeface="Menlo"/>
                          <a:sym typeface="Menlo"/>
                        </a:rPr>
                        <a:t>data.index = New_Index</a:t>
                      </a:r>
                    </a:p>
                  </a:txBody>
                  <a:tcPr marL="0" marR="0" marT="0" marB="0" anchor="ctr" horzOverflow="overflow"/>
                </a:tc>
                <a:tc>
                  <a:txBody>
                    <a:bodyPr/>
                    <a:lstStyle/>
                    <a:p>
                      <a:pPr algn="l">
                        <a:defRPr sz="1800">
                          <a:solidFill>
                            <a:srgbClr val="000000"/>
                          </a:solidFill>
                        </a:defRPr>
                      </a:pPr>
                      <a:r>
                        <a:rPr sz="2100">
                          <a:solidFill>
                            <a:srgbClr val="2A3990"/>
                          </a:solidFill>
                          <a:sym typeface="Arial"/>
                        </a:rPr>
                        <a:t># overwrite the existing index</a:t>
                      </a:r>
                    </a:p>
                  </a:txBody>
                  <a:tcPr marL="0" marR="0" marT="0" marB="0" anchor="ctr" horzOverflow="overflow"/>
                </a:tc>
              </a:tr>
              <a:tr h="1211480">
                <a:tc>
                  <a:txBody>
                    <a:bodyPr/>
                    <a:lstStyle/>
                    <a:p>
                      <a:pPr algn="l">
                        <a:defRPr sz="1800">
                          <a:solidFill>
                            <a:srgbClr val="000000"/>
                          </a:solidFill>
                        </a:defRPr>
                      </a:pPr>
                      <a:r>
                        <a:rPr sz="2100">
                          <a:solidFill>
                            <a:srgbClr val="2A3990"/>
                          </a:solidFill>
                          <a:latin typeface="Menlo"/>
                          <a:ea typeface="Menlo"/>
                          <a:cs typeface="Menlo"/>
                          <a:sym typeface="Menlo"/>
                        </a:rPr>
                        <a:t>new_data = data.reindex([0,2,15,21])</a:t>
                      </a:r>
                    </a:p>
                  </a:txBody>
                  <a:tcPr marL="0" marR="0" marT="0" marB="0" anchor="ctr" horzOverflow="overflow"/>
                </a:tc>
                <a:tc>
                  <a:txBody>
                    <a:bodyPr/>
                    <a:lstStyle/>
                    <a:p>
                      <a:pPr algn="l">
                        <a:defRPr sz="1800">
                          <a:solidFill>
                            <a:srgbClr val="000000"/>
                          </a:solidFill>
                        </a:defRPr>
                      </a:pPr>
                      <a:r>
                        <a:rPr sz="2100">
                          <a:solidFill>
                            <a:srgbClr val="2A3990"/>
                          </a:solidFill>
                          <a:sym typeface="Arial"/>
                        </a:rPr>
                        <a:t># slide out rows and use their indices; missing values get “NaN”</a:t>
                      </a:r>
                    </a:p>
                  </a:txBody>
                  <a:tcPr marL="0" marR="0" marT="0" marB="0" anchor="ctr" horzOverflow="overflow"/>
                </a:tc>
              </a:tr>
              <a:tr h="1211480">
                <a:tc>
                  <a:txBody>
                    <a:bodyPr/>
                    <a:lstStyle/>
                    <a:p>
                      <a:pPr algn="l">
                        <a:defRPr sz="1800">
                          <a:solidFill>
                            <a:srgbClr val="000000"/>
                          </a:solidFill>
                        </a:defRPr>
                      </a:pPr>
                      <a:r>
                        <a:rPr sz="2100">
                          <a:solidFill>
                            <a:srgbClr val="2A3990"/>
                          </a:solidFill>
                          <a:latin typeface="Menlo"/>
                          <a:ea typeface="Menlo"/>
                          <a:cs typeface="Menlo"/>
                          <a:sym typeface="Menlo"/>
                        </a:rPr>
                        <a:t>data.reindex([0,2,15,21], fill_value=0)</a:t>
                      </a:r>
                    </a:p>
                  </a:txBody>
                  <a:tcPr marL="0" marR="0" marT="0" marB="0" anchor="ctr" horzOverflow="overflow"/>
                </a:tc>
                <a:tc>
                  <a:txBody>
                    <a:bodyPr/>
                    <a:lstStyle/>
                    <a:p>
                      <a:pPr algn="l">
                        <a:defRPr sz="1800">
                          <a:solidFill>
                            <a:srgbClr val="000000"/>
                          </a:solidFill>
                        </a:defRPr>
                      </a:pPr>
                      <a:r>
                        <a:rPr sz="2100">
                          <a:solidFill>
                            <a:srgbClr val="2A3990"/>
                          </a:solidFill>
                          <a:sym typeface="Arial"/>
                        </a:rPr>
                        <a:t># specify the missing values</a:t>
                      </a:r>
                    </a:p>
                  </a:txBody>
                  <a:tcPr marL="0" marR="0" marT="0" marB="0" anchor="ctr" horzOverflow="overflow"/>
                </a:tc>
              </a:tr>
            </a:tbl>
          </a:graphicData>
        </a:graphic>
      </p:graphicFrame>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Google Shape;243;p39"/>
          <p:cNvSpPr txBox="1">
            <a:spLocks noGrp="1"/>
          </p:cNvSpPr>
          <p:nvPr>
            <p:ph type="title"/>
          </p:nvPr>
        </p:nvSpPr>
        <p:spPr>
          <a:xfrm>
            <a:off x="311699" y="92499"/>
            <a:ext cx="8520602" cy="607803"/>
          </a:xfrm>
          <a:prstGeom prst="rect">
            <a:avLst/>
          </a:prstGeom>
        </p:spPr>
        <p:txBody>
          <a:bodyPr>
            <a:normAutofit fontScale="90000"/>
          </a:bodyPr>
          <a:lstStyle/>
          <a:p>
            <a:pPr>
              <a:defRPr b="1">
                <a:latin typeface="+mj-lt"/>
                <a:ea typeface="+mj-ea"/>
                <a:cs typeface="+mj-cs"/>
                <a:sym typeface="Arial"/>
              </a:defRPr>
            </a:pPr>
            <a:r>
              <a:t>Missing data </a:t>
            </a:r>
            <a:r>
              <a:rPr b="0"/>
              <a:t>| Fill in values  </a:t>
            </a:r>
          </a:p>
        </p:txBody>
      </p:sp>
      <p:sp>
        <p:nvSpPr>
          <p:cNvPr id="27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28</a:t>
            </a:fld>
            <a:endParaRPr/>
          </a:p>
        </p:txBody>
      </p:sp>
      <p:graphicFrame>
        <p:nvGraphicFramePr>
          <p:cNvPr id="277" name="Table"/>
          <p:cNvGraphicFramePr/>
          <p:nvPr>
            <p:extLst>
              <p:ext uri="{D42A27DB-BD31-4B8C-83A1-F6EECF244321}">
                <p14:modId xmlns:p14="http://schemas.microsoft.com/office/powerpoint/2010/main" val="507376423"/>
              </p:ext>
            </p:extLst>
          </p:nvPr>
        </p:nvGraphicFramePr>
        <p:xfrm>
          <a:off x="818984" y="622301"/>
          <a:ext cx="8071016" cy="3833685"/>
        </p:xfrm>
        <a:graphic>
          <a:graphicData uri="http://schemas.openxmlformats.org/drawingml/2006/table">
            <a:tbl>
              <a:tblPr bandRow="1">
                <a:tableStyleId>{4C3C2611-4C71-4FC5-86AE-919BDF0F9419}</a:tableStyleId>
              </a:tblPr>
              <a:tblGrid>
                <a:gridCol w="4975535"/>
                <a:gridCol w="3095481"/>
              </a:tblGrid>
              <a:tr h="577761">
                <a:tc>
                  <a:txBody>
                    <a:bodyPr/>
                    <a:lstStyle/>
                    <a:p>
                      <a:pPr algn="l">
                        <a:defRPr sz="1800">
                          <a:solidFill>
                            <a:srgbClr val="000000"/>
                          </a:solidFill>
                        </a:defRPr>
                      </a:pPr>
                      <a:r>
                        <a:rPr sz="1700">
                          <a:solidFill>
                            <a:srgbClr val="2A3990"/>
                          </a:solidFill>
                          <a:latin typeface="Menlo"/>
                          <a:ea typeface="Menlo"/>
                          <a:cs typeface="Menlo"/>
                          <a:sym typeface="Menlo"/>
                        </a:rPr>
                        <a:t>combo.reindex([0,2,15,21], fill_value=0)</a:t>
                      </a:r>
                    </a:p>
                  </a:txBody>
                  <a:tcPr marL="0" marR="0" marT="0" marB="0" anchor="ctr" horzOverflow="overflow"/>
                </a:tc>
                <a:tc>
                  <a:txBody>
                    <a:bodyPr/>
                    <a:lstStyle/>
                    <a:p>
                      <a:pPr algn="l">
                        <a:defRPr sz="1800">
                          <a:solidFill>
                            <a:srgbClr val="000000"/>
                          </a:solidFill>
                        </a:defRPr>
                      </a:pPr>
                      <a:r>
                        <a:rPr sz="1700">
                          <a:solidFill>
                            <a:srgbClr val="2A3990"/>
                          </a:solidFill>
                          <a:sym typeface="Arial"/>
                        </a:rPr>
                        <a:t># set fill value</a:t>
                      </a:r>
                    </a:p>
                  </a:txBody>
                  <a:tcPr marL="0" marR="0" marT="0" marB="0" anchor="ctr" horzOverflow="overflow"/>
                </a:tc>
              </a:tr>
              <a:tr h="577761">
                <a:tc>
                  <a:txBody>
                    <a:bodyPr/>
                    <a:lstStyle/>
                    <a:p>
                      <a:pPr algn="l">
                        <a:defRPr sz="1800">
                          <a:solidFill>
                            <a:srgbClr val="000000"/>
                          </a:solidFill>
                        </a:defRPr>
                      </a:pPr>
                      <a:r>
                        <a:rPr sz="1700">
                          <a:solidFill>
                            <a:srgbClr val="2A3990"/>
                          </a:solidFill>
                          <a:latin typeface="Menlo"/>
                          <a:ea typeface="Menlo"/>
                          <a:cs typeface="Menlo"/>
                          <a:sym typeface="Menlo"/>
                        </a:rPr>
                        <a:t>new_combo.fillna(0)</a:t>
                      </a:r>
                    </a:p>
                  </a:txBody>
                  <a:tcPr marL="0" marR="0" marT="0" marB="0" anchor="ctr" horzOverflow="overflow"/>
                </a:tc>
                <a:tc>
                  <a:txBody>
                    <a:bodyPr/>
                    <a:lstStyle/>
                    <a:p>
                      <a:pPr algn="l">
                        <a:defRPr sz="1800">
                          <a:solidFill>
                            <a:srgbClr val="000000"/>
                          </a:solidFill>
                        </a:defRPr>
                      </a:pPr>
                      <a:r>
                        <a:rPr sz="1700">
                          <a:solidFill>
                            <a:srgbClr val="2A3990"/>
                          </a:solidFill>
                          <a:sym typeface="Arial"/>
                        </a:rPr>
                        <a:t># fill those NaNs!</a:t>
                      </a:r>
                    </a:p>
                  </a:txBody>
                  <a:tcPr marL="0" marR="0" marT="0" marB="0" anchor="ctr" horzOverflow="overflow"/>
                </a:tc>
              </a:tr>
              <a:tr h="577761">
                <a:tc gridSpan="2">
                  <a:txBody>
                    <a:bodyPr/>
                    <a:lstStyle/>
                    <a:p>
                      <a:pPr algn="l">
                        <a:defRPr sz="1800">
                          <a:solidFill>
                            <a:srgbClr val="000000"/>
                          </a:solidFill>
                        </a:defRPr>
                      </a:pPr>
                      <a:r>
                        <a:rPr sz="1700" i="1">
                          <a:solidFill>
                            <a:srgbClr val="2A3990"/>
                          </a:solidFill>
                          <a:sym typeface="Arial"/>
                        </a:rPr>
                        <a:t>Forward and backward fill - guess at missing values - common in practice</a:t>
                      </a:r>
                    </a:p>
                  </a:txBody>
                  <a:tcPr marL="0" marR="0" marT="0" marB="0" anchor="ctr" horzOverflow="overflow"/>
                </a:tc>
                <a:tc hMerge="1">
                  <a:txBody>
                    <a:bodyPr/>
                    <a:lstStyle/>
                    <a:p>
                      <a:endParaRPr lang="en-US"/>
                    </a:p>
                  </a:txBody>
                  <a:tcPr/>
                </a:tc>
              </a:tr>
              <a:tr h="577761">
                <a:tc>
                  <a:txBody>
                    <a:bodyPr/>
                    <a:lstStyle/>
                    <a:p>
                      <a:pPr algn="l">
                        <a:defRPr sz="1800">
                          <a:solidFill>
                            <a:srgbClr val="000000"/>
                          </a:solidFill>
                        </a:defRPr>
                      </a:pPr>
                      <a:r>
                        <a:rPr sz="1700">
                          <a:solidFill>
                            <a:srgbClr val="2A3990"/>
                          </a:solidFill>
                          <a:latin typeface="Menlo"/>
                          <a:ea typeface="Menlo"/>
                          <a:cs typeface="Menlo"/>
                          <a:sym typeface="Menlo"/>
                        </a:rPr>
                        <a:t>new_combo.ffill()</a:t>
                      </a:r>
                    </a:p>
                  </a:txBody>
                  <a:tcPr marL="0" marR="0" marT="0" marB="0" anchor="ctr" horzOverflow="overflow"/>
                </a:tc>
                <a:tc>
                  <a:txBody>
                    <a:bodyPr/>
                    <a:lstStyle/>
                    <a:p>
                      <a:pPr algn="l">
                        <a:defRPr sz="1700">
                          <a:sym typeface="Arial"/>
                        </a:defRPr>
                      </a:pPr>
                      <a:r>
                        <a:t># take </a:t>
                      </a:r>
                      <a:r>
                        <a:rPr i="1"/>
                        <a:t>forward</a:t>
                      </a:r>
                      <a:r>
                        <a:t> fills … </a:t>
                      </a:r>
                    </a:p>
                  </a:txBody>
                  <a:tcPr marL="0" marR="0" marT="0" marB="0" anchor="ctr" horzOverflow="overflow"/>
                </a:tc>
              </a:tr>
              <a:tr h="577761">
                <a:tc>
                  <a:txBody>
                    <a:bodyPr/>
                    <a:lstStyle/>
                    <a:p>
                      <a:pPr algn="l">
                        <a:defRPr sz="1800">
                          <a:solidFill>
                            <a:srgbClr val="000000"/>
                          </a:solidFill>
                        </a:defRPr>
                      </a:pPr>
                      <a:r>
                        <a:rPr sz="1700">
                          <a:solidFill>
                            <a:srgbClr val="2A3990"/>
                          </a:solidFill>
                          <a:latin typeface="Menlo"/>
                          <a:ea typeface="Menlo"/>
                          <a:cs typeface="Menlo"/>
                          <a:sym typeface="Menlo"/>
                        </a:rPr>
                        <a:t>new_combo.bfill()</a:t>
                      </a:r>
                    </a:p>
                  </a:txBody>
                  <a:tcPr marL="0" marR="0" marT="0" marB="0" anchor="ctr" horzOverflow="overflow"/>
                </a:tc>
                <a:tc>
                  <a:txBody>
                    <a:bodyPr/>
                    <a:lstStyle/>
                    <a:p>
                      <a:pPr algn="l">
                        <a:defRPr sz="1700">
                          <a:sym typeface="Arial"/>
                        </a:defRPr>
                      </a:pPr>
                      <a:r>
                        <a:t># take </a:t>
                      </a:r>
                      <a:r>
                        <a:rPr i="1"/>
                        <a:t>backward </a:t>
                      </a:r>
                      <a:r>
                        <a:t>fills</a:t>
                      </a:r>
                    </a:p>
                  </a:txBody>
                  <a:tcPr marL="0" marR="0" marT="0" marB="0" anchor="ctr" horzOverflow="overflow"/>
                </a:tc>
              </a:tr>
              <a:tr h="623575">
                <a:tc>
                  <a:txBody>
                    <a:bodyPr/>
                    <a:lstStyle/>
                    <a:p>
                      <a:pPr algn="l">
                        <a:defRPr sz="1800">
                          <a:solidFill>
                            <a:srgbClr val="000000"/>
                          </a:solidFill>
                        </a:defRPr>
                      </a:pPr>
                      <a:r>
                        <a:rPr sz="1700" dirty="0">
                          <a:solidFill>
                            <a:srgbClr val="2A3990"/>
                          </a:solidFill>
                          <a:latin typeface="Menlo"/>
                          <a:ea typeface="Menlo"/>
                          <a:cs typeface="Menlo"/>
                          <a:sym typeface="Menlo"/>
                        </a:rPr>
                        <a:t>new_combination.interpolate()</a:t>
                      </a:r>
                    </a:p>
                  </a:txBody>
                  <a:tcPr marL="0" marR="0" marT="0" marB="0" anchor="ctr" horzOverflow="overflow"/>
                </a:tc>
                <a:tc>
                  <a:txBody>
                    <a:bodyPr/>
                    <a:lstStyle/>
                    <a:p>
                      <a:pPr algn="l">
                        <a:defRPr sz="1700">
                          <a:sym typeface="Arial"/>
                        </a:defRPr>
                      </a:pPr>
                      <a:r>
                        <a:rPr dirty="0"/>
                        <a:t># fills missing values with linear interpolation </a:t>
                      </a:r>
                      <a:r>
                        <a:rPr sz="1400" dirty="0"/>
                        <a:t>*Note! There are several important techniques for missing values.</a:t>
                      </a:r>
                    </a:p>
                  </a:txBody>
                  <a:tcPr marL="0" marR="0" marT="0" marB="0" anchor="ctr" horzOverflow="overflow"/>
                </a:tc>
              </a:tr>
            </a:tbl>
          </a:graphicData>
        </a:graphic>
      </p:graphicFrame>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Google Shape;249;p40"/>
          <p:cNvSpPr txBox="1">
            <a:spLocks noGrp="1"/>
          </p:cNvSpPr>
          <p:nvPr>
            <p:ph type="title"/>
          </p:nvPr>
        </p:nvSpPr>
        <p:spPr>
          <a:xfrm>
            <a:off x="311699" y="194100"/>
            <a:ext cx="8520602" cy="607802"/>
          </a:xfrm>
          <a:prstGeom prst="rect">
            <a:avLst/>
          </a:prstGeom>
        </p:spPr>
        <p:txBody>
          <a:bodyPr>
            <a:normAutofit fontScale="90000"/>
          </a:bodyPr>
          <a:lstStyle>
            <a:lvl1pPr>
              <a:defRPr b="1">
                <a:latin typeface="+mj-lt"/>
                <a:ea typeface="+mj-ea"/>
                <a:cs typeface="+mj-cs"/>
                <a:sym typeface="Arial"/>
              </a:defRPr>
            </a:lvl1pPr>
          </a:lstStyle>
          <a:p>
            <a:r>
              <a:t>Mapping methods</a:t>
            </a:r>
          </a:p>
        </p:txBody>
      </p:sp>
      <p:sp>
        <p:nvSpPr>
          <p:cNvPr id="28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29</a:t>
            </a:fld>
            <a:endParaRPr/>
          </a:p>
        </p:txBody>
      </p:sp>
      <p:graphicFrame>
        <p:nvGraphicFramePr>
          <p:cNvPr id="281" name="Table"/>
          <p:cNvGraphicFramePr/>
          <p:nvPr>
            <p:extLst>
              <p:ext uri="{D42A27DB-BD31-4B8C-83A1-F6EECF244321}">
                <p14:modId xmlns:p14="http://schemas.microsoft.com/office/powerpoint/2010/main" val="1948789655"/>
              </p:ext>
            </p:extLst>
          </p:nvPr>
        </p:nvGraphicFramePr>
        <p:xfrm>
          <a:off x="374650" y="887730"/>
          <a:ext cx="8394700" cy="3037840"/>
        </p:xfrm>
        <a:graphic>
          <a:graphicData uri="http://schemas.openxmlformats.org/drawingml/2006/table">
            <a:tbl>
              <a:tblPr bandRow="1">
                <a:tableStyleId>{4C3C2611-4C71-4FC5-86AE-919BDF0F9419}</a:tableStyleId>
              </a:tblPr>
              <a:tblGrid>
                <a:gridCol w="4197350"/>
                <a:gridCol w="4197350"/>
              </a:tblGrid>
              <a:tr h="759460">
                <a:tc>
                  <a:txBody>
                    <a:bodyPr/>
                    <a:lstStyle/>
                    <a:p>
                      <a:pPr algn="l">
                        <a:defRPr sz="1800">
                          <a:solidFill>
                            <a:srgbClr val="000000"/>
                          </a:solidFill>
                        </a:defRPr>
                      </a:pPr>
                      <a:r>
                        <a:rPr sz="1700">
                          <a:solidFill>
                            <a:srgbClr val="2A3990"/>
                          </a:solidFill>
                          <a:latin typeface="Menlo"/>
                          <a:ea typeface="Menlo"/>
                          <a:cs typeface="Menlo"/>
                          <a:sym typeface="Menlo"/>
                        </a:rPr>
                        <a:t>s1 = pd.Series([‘1’, ‘3’])</a:t>
                      </a:r>
                    </a:p>
                  </a:txBody>
                  <a:tcPr marL="0" marR="0" marT="0" marB="0" anchor="ctr" horzOverflow="overflow">
                    <a:solidFill>
                      <a:srgbClr val="D5DBED"/>
                    </a:solidFill>
                  </a:tcPr>
                </a:tc>
                <a:tc>
                  <a:txBody>
                    <a:bodyPr/>
                    <a:lstStyle/>
                    <a:p>
                      <a:pPr algn="l">
                        <a:defRPr sz="1700">
                          <a:sym typeface="Arial"/>
                        </a:defRPr>
                      </a:pPr>
                      <a:endParaRPr/>
                    </a:p>
                  </a:txBody>
                  <a:tcPr marL="0" marR="0" marT="0" marB="0" anchor="ctr" horzOverflow="overflow">
                    <a:solidFill>
                      <a:srgbClr val="D5DBED"/>
                    </a:solidFill>
                  </a:tcPr>
                </a:tc>
              </a:tr>
              <a:tr h="759460">
                <a:tc>
                  <a:txBody>
                    <a:bodyPr/>
                    <a:lstStyle/>
                    <a:p>
                      <a:pPr algn="l">
                        <a:defRPr sz="1800">
                          <a:solidFill>
                            <a:srgbClr val="000000"/>
                          </a:solidFill>
                        </a:defRPr>
                      </a:pPr>
                      <a:r>
                        <a:rPr sz="1700">
                          <a:solidFill>
                            <a:srgbClr val="2A3990"/>
                          </a:solidFill>
                          <a:latin typeface="Menlo"/>
                          <a:ea typeface="Menlo"/>
                          <a:cs typeface="Menlo"/>
                          <a:sym typeface="Menlo"/>
                        </a:rPr>
                        <a:t>s1 = s1.astype(int)</a:t>
                      </a:r>
                    </a:p>
                  </a:txBody>
                  <a:tcPr marL="0" marR="0" marT="0" marB="0" anchor="ctr" horzOverflow="overflow">
                    <a:solidFill>
                      <a:srgbClr val="EBEEF6"/>
                    </a:solidFill>
                  </a:tcPr>
                </a:tc>
                <a:tc>
                  <a:txBody>
                    <a:bodyPr/>
                    <a:lstStyle/>
                    <a:p>
                      <a:pPr algn="l">
                        <a:defRPr sz="1800">
                          <a:solidFill>
                            <a:srgbClr val="000000"/>
                          </a:solidFill>
                        </a:defRPr>
                      </a:pPr>
                      <a:r>
                        <a:rPr sz="1700" dirty="0">
                          <a:solidFill>
                            <a:srgbClr val="2A3990"/>
                          </a:solidFill>
                          <a:sym typeface="Arial"/>
                        </a:rPr>
                        <a:t># what does this </a:t>
                      </a:r>
                      <a:r>
                        <a:rPr sz="1700" dirty="0" smtClean="0">
                          <a:solidFill>
                            <a:srgbClr val="2A3990"/>
                          </a:solidFill>
                          <a:sym typeface="Arial"/>
                        </a:rPr>
                        <a:t>do</a:t>
                      </a:r>
                      <a:r>
                        <a:rPr lang="en-US" sz="1700" dirty="0" smtClean="0">
                          <a:solidFill>
                            <a:srgbClr val="2A3990"/>
                          </a:solidFill>
                          <a:sym typeface="Arial"/>
                        </a:rPr>
                        <a:t> to s1</a:t>
                      </a:r>
                      <a:r>
                        <a:rPr sz="1700" dirty="0" smtClean="0">
                          <a:solidFill>
                            <a:srgbClr val="2A3990"/>
                          </a:solidFill>
                          <a:sym typeface="Arial"/>
                        </a:rPr>
                        <a:t>?</a:t>
                      </a:r>
                      <a:endParaRPr sz="1700" dirty="0">
                        <a:solidFill>
                          <a:srgbClr val="2A3990"/>
                        </a:solidFill>
                        <a:sym typeface="Arial"/>
                      </a:endParaRPr>
                    </a:p>
                  </a:txBody>
                  <a:tcPr marL="0" marR="0" marT="0" marB="0" anchor="ctr" horzOverflow="overflow">
                    <a:solidFill>
                      <a:srgbClr val="EBEEF6"/>
                    </a:solidFill>
                  </a:tcPr>
                </a:tc>
              </a:tr>
              <a:tr h="759460">
                <a:tc>
                  <a:txBody>
                    <a:bodyPr/>
                    <a:lstStyle/>
                    <a:p>
                      <a:pPr algn="l">
                        <a:defRPr sz="1800">
                          <a:solidFill>
                            <a:srgbClr val="000000"/>
                          </a:solidFill>
                        </a:defRPr>
                      </a:pPr>
                      <a:r>
                        <a:rPr sz="1700" dirty="0">
                          <a:solidFill>
                            <a:srgbClr val="2A3990"/>
                          </a:solidFill>
                          <a:latin typeface="Menlo"/>
                          <a:ea typeface="Menlo"/>
                          <a:cs typeface="Menlo"/>
                          <a:sym typeface="Menlo"/>
                        </a:rPr>
                        <a:t>s1.map(lambda x: x**2)</a:t>
                      </a:r>
                    </a:p>
                  </a:txBody>
                  <a:tcPr marL="0" marR="0" marT="0" marB="0" anchor="ctr" horzOverflow="overflow">
                    <a:solidFill>
                      <a:srgbClr val="D5DBED"/>
                    </a:solidFill>
                  </a:tcPr>
                </a:tc>
                <a:tc>
                  <a:txBody>
                    <a:bodyPr/>
                    <a:lstStyle/>
                    <a:p>
                      <a:pPr algn="l">
                        <a:defRPr sz="1800">
                          <a:solidFill>
                            <a:srgbClr val="000000"/>
                          </a:solidFill>
                        </a:defRPr>
                      </a:pPr>
                      <a:r>
                        <a:rPr sz="1700">
                          <a:solidFill>
                            <a:srgbClr val="2A3990"/>
                          </a:solidFill>
                          <a:sym typeface="Arial"/>
                        </a:rPr>
                        <a:t># pass a series to a lambda function</a:t>
                      </a:r>
                    </a:p>
                  </a:txBody>
                  <a:tcPr marL="0" marR="0" marT="0" marB="0" anchor="ctr" horzOverflow="overflow">
                    <a:solidFill>
                      <a:srgbClr val="D5DBED"/>
                    </a:solidFill>
                  </a:tcPr>
                </a:tc>
              </a:tr>
              <a:tr h="759460">
                <a:tc>
                  <a:txBody>
                    <a:bodyPr/>
                    <a:lstStyle/>
                    <a:p>
                      <a:pPr algn="l">
                        <a:defRPr sz="1800">
                          <a:solidFill>
                            <a:srgbClr val="000000"/>
                          </a:solidFill>
                        </a:defRPr>
                      </a:pPr>
                      <a:r>
                        <a:rPr sz="1700">
                          <a:solidFill>
                            <a:srgbClr val="2A3990"/>
                          </a:solidFill>
                          <a:latin typeface="Menlo"/>
                          <a:ea typeface="Menlo"/>
                          <a:cs typeface="Menlo"/>
                          <a:sym typeface="Menlo"/>
                        </a:rPr>
                        <a:t>s1.map({‘1’:2, ‘2’:3, ‘3’: 12})</a:t>
                      </a:r>
                    </a:p>
                  </a:txBody>
                  <a:tcPr marL="0" marR="0" marT="0" marB="0" anchor="ctr" horzOverflow="overflow">
                    <a:solidFill>
                      <a:srgbClr val="EBEEF6"/>
                    </a:solidFill>
                  </a:tcPr>
                </a:tc>
                <a:tc>
                  <a:txBody>
                    <a:bodyPr/>
                    <a:lstStyle/>
                    <a:p>
                      <a:pPr algn="l">
                        <a:defRPr sz="1800">
                          <a:solidFill>
                            <a:srgbClr val="000000"/>
                          </a:solidFill>
                        </a:defRPr>
                      </a:pPr>
                      <a:r>
                        <a:rPr sz="1700" dirty="0">
                          <a:solidFill>
                            <a:srgbClr val="2A3990"/>
                          </a:solidFill>
                          <a:sym typeface="Arial"/>
                        </a:rPr>
                        <a:t># basic mapping with a dictionary</a:t>
                      </a:r>
                    </a:p>
                  </a:txBody>
                  <a:tcPr marL="0" marR="0" marT="0" marB="0" anchor="ctr" horzOverflow="overflow">
                    <a:solidFill>
                      <a:srgbClr val="EBEEF6"/>
                    </a:solidFill>
                  </a:tcPr>
                </a:tc>
              </a:tr>
            </a:tbl>
          </a:graphicData>
        </a:graphic>
      </p:graphicFrame>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chedule"/>
          <p:cNvSpPr txBox="1">
            <a:spLocks noGrp="1"/>
          </p:cNvSpPr>
          <p:nvPr>
            <p:ph type="title"/>
          </p:nvPr>
        </p:nvSpPr>
        <p:spPr>
          <a:xfrm>
            <a:off x="311698" y="558"/>
            <a:ext cx="1531287" cy="607802"/>
          </a:xfrm>
          <a:prstGeom prst="rect">
            <a:avLst/>
          </a:prstGeom>
        </p:spPr>
        <p:txBody>
          <a:bodyPr/>
          <a:lstStyle>
            <a:lvl1pPr defTabSz="740663">
              <a:defRPr sz="2430"/>
            </a:lvl1pPr>
          </a:lstStyle>
          <a:p>
            <a:r>
              <a:t>Schedule</a:t>
            </a:r>
          </a:p>
        </p:txBody>
      </p:sp>
      <p:sp>
        <p:nvSpPr>
          <p:cNvPr id="161" name="Slide Number"/>
          <p:cNvSpPr txBox="1">
            <a:spLocks noGrp="1"/>
          </p:cNvSpPr>
          <p:nvPr>
            <p:ph type="sldNum" sz="quarter" idx="2"/>
          </p:nvPr>
        </p:nvSpPr>
        <p:spPr>
          <a:xfrm>
            <a:off x="7586501" y="4638109"/>
            <a:ext cx="268165" cy="360649"/>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a:t>
            </a:fld>
            <a:endParaRPr/>
          </a:p>
        </p:txBody>
      </p:sp>
      <p:sp>
        <p:nvSpPr>
          <p:cNvPr id="165" name="https://docs.google.com/spreadsheets/d/1sVV7-4OHZ-EDNqkMJ55OPUfz_QLJ4LZNuZl-cRaxgV0/edit#gid=0"/>
          <p:cNvSpPr txBox="1"/>
          <p:nvPr/>
        </p:nvSpPr>
        <p:spPr>
          <a:xfrm>
            <a:off x="1950176" y="182698"/>
            <a:ext cx="7882163" cy="2435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84200">
              <a:defRPr sz="1100" u="sng">
                <a:solidFill>
                  <a:srgbClr val="0000FF"/>
                </a:solidFill>
                <a:uFill>
                  <a:solidFill>
                    <a:srgbClr val="0000FF"/>
                  </a:solidFill>
                </a:uFill>
                <a:latin typeface="Freight Sans Medium"/>
                <a:ea typeface="Freight Sans Medium"/>
                <a:cs typeface="Freight Sans Medium"/>
                <a:sym typeface="Freight Sans Medium"/>
                <a:hlinkClick r:id="rId2"/>
              </a:defRPr>
            </a:lvl1pPr>
          </a:lstStyle>
          <a:p>
            <a:pPr>
              <a:defRPr>
                <a:solidFill>
                  <a:srgbClr val="000000"/>
                </a:solidFill>
                <a:uFillTx/>
              </a:defRPr>
            </a:pPr>
            <a:r>
              <a:rPr dirty="0">
                <a:solidFill>
                  <a:srgbClr val="0000FF"/>
                </a:solidFill>
                <a:uFill>
                  <a:solidFill>
                    <a:srgbClr val="0000FF"/>
                  </a:solidFill>
                </a:uFill>
                <a:hlinkClick r:id="rId2"/>
              </a:rPr>
              <a:t>https://docs.google.com/spreadsheets/d/1sVV7-4OHZ-EDNqkMJ55OPUfz_QLJ4LZNuZl-cRaxgV0/edit#gid=0</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953" y="504665"/>
            <a:ext cx="8078158" cy="3904915"/>
          </a:xfrm>
          <a:prstGeom prst="rect">
            <a:avLst/>
          </a:prstGeom>
        </p:spPr>
      </p:pic>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Google Shape;255;p41"/>
          <p:cNvSpPr txBox="1">
            <a:spLocks noGrp="1"/>
          </p:cNvSpPr>
          <p:nvPr>
            <p:ph type="title"/>
          </p:nvPr>
        </p:nvSpPr>
        <p:spPr>
          <a:xfrm>
            <a:off x="171999" y="130600"/>
            <a:ext cx="8520602" cy="607802"/>
          </a:xfrm>
          <a:prstGeom prst="rect">
            <a:avLst/>
          </a:prstGeom>
        </p:spPr>
        <p:txBody>
          <a:bodyPr>
            <a:normAutofit fontScale="90000"/>
          </a:bodyPr>
          <a:lstStyle/>
          <a:p>
            <a:pPr>
              <a:defRPr b="1">
                <a:latin typeface="+mj-lt"/>
                <a:ea typeface="+mj-ea"/>
                <a:cs typeface="+mj-cs"/>
                <a:sym typeface="Arial"/>
              </a:defRPr>
            </a:pPr>
            <a:r>
              <a:t>DataFrames </a:t>
            </a:r>
            <a:r>
              <a:rPr b="0"/>
              <a:t>| create and mutate </a:t>
            </a:r>
          </a:p>
        </p:txBody>
      </p:sp>
      <p:sp>
        <p:nvSpPr>
          <p:cNvPr id="28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30</a:t>
            </a:fld>
            <a:endParaRPr/>
          </a:p>
        </p:txBody>
      </p:sp>
      <p:graphicFrame>
        <p:nvGraphicFramePr>
          <p:cNvPr id="285" name="Table"/>
          <p:cNvGraphicFramePr/>
          <p:nvPr>
            <p:extLst>
              <p:ext uri="{D42A27DB-BD31-4B8C-83A1-F6EECF244321}">
                <p14:modId xmlns:p14="http://schemas.microsoft.com/office/powerpoint/2010/main" val="629399494"/>
              </p:ext>
            </p:extLst>
          </p:nvPr>
        </p:nvGraphicFramePr>
        <p:xfrm>
          <a:off x="444376" y="709019"/>
          <a:ext cx="8255247" cy="3744630"/>
        </p:xfrm>
        <a:graphic>
          <a:graphicData uri="http://schemas.openxmlformats.org/drawingml/2006/table">
            <a:tbl>
              <a:tblPr bandRow="1">
                <a:tableStyleId>{4C3C2611-4C71-4FC5-86AE-919BDF0F9419}</a:tableStyleId>
              </a:tblPr>
              <a:tblGrid>
                <a:gridCol w="6740103"/>
                <a:gridCol w="1515144"/>
              </a:tblGrid>
              <a:tr h="620910">
                <a:tc>
                  <a:txBody>
                    <a:bodyPr/>
                    <a:lstStyle/>
                    <a:p>
                      <a:pPr algn="l">
                        <a:defRPr sz="1800">
                          <a:solidFill>
                            <a:srgbClr val="000000"/>
                          </a:solidFill>
                        </a:defRPr>
                      </a:pPr>
                      <a:r>
                        <a:rPr sz="1600">
                          <a:solidFill>
                            <a:srgbClr val="2A3990"/>
                          </a:solidFill>
                          <a:latin typeface="Menlo"/>
                          <a:ea typeface="Menlo"/>
                          <a:cs typeface="Menlo"/>
                          <a:sym typeface="Menlo"/>
                        </a:rPr>
                        <a:t>pd.DataFrame([upcase, lcase])</a:t>
                      </a:r>
                    </a:p>
                  </a:txBody>
                  <a:tcPr marL="0" marR="0" marT="0" marB="0" anchor="ctr" horzOverflow="overflow">
                    <a:solidFill>
                      <a:srgbClr val="D5DBED"/>
                    </a:solidFill>
                  </a:tcPr>
                </a:tc>
                <a:tc>
                  <a:txBody>
                    <a:bodyPr/>
                    <a:lstStyle/>
                    <a:p>
                      <a:pPr algn="l">
                        <a:defRPr sz="1800">
                          <a:solidFill>
                            <a:srgbClr val="000000"/>
                          </a:solidFill>
                        </a:defRPr>
                      </a:pPr>
                      <a:r>
                        <a:rPr sz="1400">
                          <a:solidFill>
                            <a:srgbClr val="2A3990"/>
                          </a:solidFill>
                          <a:sym typeface="Arial"/>
                        </a:rPr>
                        <a:t># make a DataFrame from a series</a:t>
                      </a:r>
                    </a:p>
                  </a:txBody>
                  <a:tcPr marL="0" marR="0" marT="0" marB="0" anchor="ctr" horzOverflow="overflow">
                    <a:solidFill>
                      <a:srgbClr val="D5DBED"/>
                    </a:solidFill>
                  </a:tcPr>
                </a:tc>
              </a:tr>
              <a:tr h="620910">
                <a:tc>
                  <a:txBody>
                    <a:bodyPr/>
                    <a:lstStyle/>
                    <a:p>
                      <a:pPr algn="l">
                        <a:defRPr sz="1800">
                          <a:solidFill>
                            <a:srgbClr val="000000"/>
                          </a:solidFill>
                        </a:defRPr>
                      </a:pPr>
                      <a:r>
                        <a:rPr sz="1600">
                          <a:solidFill>
                            <a:srgbClr val="2A3990"/>
                          </a:solidFill>
                          <a:latin typeface="Menlo"/>
                          <a:ea typeface="Menlo"/>
                          <a:cs typeface="Menlo"/>
                          <a:sym typeface="Menlo"/>
                        </a:rPr>
                        <a:t>pd.DataFrame({‘lowercase’: class, ‘uppercase’:upcase})</a:t>
                      </a:r>
                    </a:p>
                  </a:txBody>
                  <a:tcPr marL="0" marR="0" marT="0" marB="0" anchor="ctr" horzOverflow="overflow">
                    <a:solidFill>
                      <a:srgbClr val="EBEEF6"/>
                    </a:solidFill>
                  </a:tcPr>
                </a:tc>
                <a:tc>
                  <a:txBody>
                    <a:bodyPr/>
                    <a:lstStyle/>
                    <a:p>
                      <a:pPr algn="l">
                        <a:defRPr sz="1800">
                          <a:solidFill>
                            <a:srgbClr val="000000"/>
                          </a:solidFill>
                        </a:defRPr>
                      </a:pPr>
                      <a:r>
                        <a:rPr sz="1400">
                          <a:solidFill>
                            <a:srgbClr val="2A3990"/>
                          </a:solidFill>
                          <a:sym typeface="Arial"/>
                        </a:rPr>
                        <a:t># can pass column names</a:t>
                      </a:r>
                    </a:p>
                  </a:txBody>
                  <a:tcPr marL="0" marR="0" marT="0" marB="0" anchor="ctr" horzOverflow="overflow">
                    <a:solidFill>
                      <a:srgbClr val="EBEEF6"/>
                    </a:solidFill>
                  </a:tcPr>
                </a:tc>
              </a:tr>
              <a:tr h="620910">
                <a:tc>
                  <a:txBody>
                    <a:bodyPr/>
                    <a:lstStyle/>
                    <a:p>
                      <a:pPr algn="l">
                        <a:defRPr sz="1800">
                          <a:solidFill>
                            <a:srgbClr val="000000"/>
                          </a:solidFill>
                        </a:defRPr>
                      </a:pPr>
                      <a:r>
                        <a:rPr sz="1600">
                          <a:solidFill>
                            <a:srgbClr val="2A3990"/>
                          </a:solidFill>
                          <a:latin typeface="Menlo"/>
                          <a:ea typeface="Menlo"/>
                          <a:cs typeface="Menlo"/>
                          <a:sym typeface="Menlo"/>
                        </a:rPr>
                        <a:t>letters.columns = [‘LowerCase’, ‘UpperCase’]</a:t>
                      </a:r>
                    </a:p>
                  </a:txBody>
                  <a:tcPr marL="0" marR="0" marT="0" marB="0" anchor="ctr" horzOverflow="overflow">
                    <a:solidFill>
                      <a:srgbClr val="D5DBED"/>
                    </a:solidFill>
                  </a:tcPr>
                </a:tc>
                <a:tc>
                  <a:txBody>
                    <a:bodyPr/>
                    <a:lstStyle/>
                    <a:p>
                      <a:pPr algn="l">
                        <a:defRPr sz="1800">
                          <a:solidFill>
                            <a:srgbClr val="000000"/>
                          </a:solidFill>
                        </a:defRPr>
                      </a:pPr>
                      <a:r>
                        <a:rPr sz="1400">
                          <a:solidFill>
                            <a:srgbClr val="2A3990"/>
                          </a:solidFill>
                          <a:sym typeface="Arial"/>
                        </a:rPr>
                        <a:t># explicitly set the columns</a:t>
                      </a:r>
                    </a:p>
                  </a:txBody>
                  <a:tcPr marL="0" marR="0" marT="0" marB="0" anchor="ctr" horzOverflow="overflow">
                    <a:solidFill>
                      <a:srgbClr val="D5DBED"/>
                    </a:solidFill>
                  </a:tcPr>
                </a:tc>
              </a:tr>
              <a:tr h="620910">
                <a:tc>
                  <a:txBody>
                    <a:bodyPr/>
                    <a:lstStyle/>
                    <a:p>
                      <a:pPr algn="l">
                        <a:defRPr sz="1800">
                          <a:solidFill>
                            <a:srgbClr val="000000"/>
                          </a:solidFill>
                        </a:defRPr>
                      </a:pPr>
                      <a:r>
                        <a:rPr sz="1600">
                          <a:solidFill>
                            <a:srgbClr val="2A3990"/>
                          </a:solidFill>
                          <a:latin typeface="Menlo"/>
                          <a:ea typeface="Menlo"/>
                          <a:cs typeface="Menlo"/>
                          <a:sym typeface="Menlo"/>
                        </a:rPr>
                        <a:t>letters.index = lcase</a:t>
                      </a:r>
                    </a:p>
                  </a:txBody>
                  <a:tcPr marL="0" marR="0" marT="0" marB="0" anchor="ctr" horzOverflow="overflow">
                    <a:solidFill>
                      <a:srgbClr val="EBEEF6"/>
                    </a:solidFill>
                  </a:tcPr>
                </a:tc>
                <a:tc>
                  <a:txBody>
                    <a:bodyPr/>
                    <a:lstStyle/>
                    <a:p>
                      <a:pPr algn="l">
                        <a:defRPr sz="1800">
                          <a:solidFill>
                            <a:srgbClr val="000000"/>
                          </a:solidFill>
                        </a:defRPr>
                      </a:pPr>
                      <a:r>
                        <a:rPr sz="1400">
                          <a:solidFill>
                            <a:srgbClr val="2A3990"/>
                          </a:solidFill>
                          <a:sym typeface="Arial"/>
                        </a:rPr>
                        <a:t># change the indices</a:t>
                      </a:r>
                    </a:p>
                  </a:txBody>
                  <a:tcPr marL="0" marR="0" marT="0" marB="0" anchor="ctr" horzOverflow="overflow">
                    <a:solidFill>
                      <a:srgbClr val="EBEEF6"/>
                    </a:solidFill>
                  </a:tcPr>
                </a:tc>
              </a:tr>
              <a:tr h="620910">
                <a:tc>
                  <a:txBody>
                    <a:bodyPr/>
                    <a:lstStyle/>
                    <a:p>
                      <a:pPr algn="l">
                        <a:defRPr sz="1800">
                          <a:solidFill>
                            <a:srgbClr val="000000"/>
                          </a:solidFill>
                        </a:defRPr>
                      </a:pPr>
                      <a:r>
                        <a:rPr sz="1600" dirty="0" smtClean="0">
                          <a:solidFill>
                            <a:srgbClr val="2A3990"/>
                          </a:solidFill>
                          <a:latin typeface="Menlo"/>
                          <a:ea typeface="Menlo"/>
                          <a:cs typeface="Menlo"/>
                          <a:sym typeface="Menlo"/>
                        </a:rPr>
                        <a:t>letters.</a:t>
                      </a:r>
                      <a:r>
                        <a:rPr sz="1600" b="1" dirty="0" smtClean="0">
                          <a:solidFill>
                            <a:srgbClr val="FF0000"/>
                          </a:solidFill>
                          <a:latin typeface="Menlo"/>
                          <a:ea typeface="Menlo"/>
                          <a:cs typeface="Menlo"/>
                          <a:sym typeface="Menlo"/>
                        </a:rPr>
                        <a:t>sort</a:t>
                      </a:r>
                      <a:r>
                        <a:rPr lang="en-US" sz="1600" b="1" dirty="0" smtClean="0">
                          <a:solidFill>
                            <a:srgbClr val="FF0000"/>
                          </a:solidFill>
                          <a:latin typeface="Menlo"/>
                          <a:ea typeface="Menlo"/>
                          <a:cs typeface="Menlo"/>
                          <a:sym typeface="Menlo"/>
                        </a:rPr>
                        <a:t>_values</a:t>
                      </a:r>
                      <a:r>
                        <a:rPr sz="1600" dirty="0" smtClean="0">
                          <a:solidFill>
                            <a:srgbClr val="2A3990"/>
                          </a:solidFill>
                          <a:latin typeface="Menlo"/>
                          <a:ea typeface="Menlo"/>
                          <a:cs typeface="Menlo"/>
                          <a:sym typeface="Menlo"/>
                        </a:rPr>
                        <a:t>(‘</a:t>
                      </a:r>
                      <a:r>
                        <a:rPr sz="1600" dirty="0">
                          <a:solidFill>
                            <a:srgbClr val="2A3990"/>
                          </a:solidFill>
                          <a:latin typeface="Menlo"/>
                          <a:ea typeface="Menlo"/>
                          <a:cs typeface="Menlo"/>
                          <a:sym typeface="Menlo"/>
                        </a:rPr>
                        <a:t>Number’), </a:t>
                      </a:r>
                      <a:r>
                        <a:rPr sz="1600" dirty="0" smtClean="0">
                          <a:solidFill>
                            <a:srgbClr val="2A3990"/>
                          </a:solidFill>
                          <a:latin typeface="Menlo"/>
                          <a:ea typeface="Menlo"/>
                          <a:cs typeface="Menlo"/>
                          <a:sym typeface="Menlo"/>
                        </a:rPr>
                        <a:t>letters.</a:t>
                      </a:r>
                      <a:r>
                        <a:rPr sz="1600" b="1" dirty="0" smtClean="0">
                          <a:solidFill>
                            <a:srgbClr val="FF0000"/>
                          </a:solidFill>
                          <a:latin typeface="Menlo"/>
                          <a:ea typeface="Menlo"/>
                          <a:cs typeface="Menlo"/>
                          <a:sym typeface="Menlo"/>
                        </a:rPr>
                        <a:t>sort</a:t>
                      </a:r>
                      <a:r>
                        <a:rPr lang="en-US" sz="1600" b="1" dirty="0" smtClean="0">
                          <a:solidFill>
                            <a:srgbClr val="FF0000"/>
                          </a:solidFill>
                          <a:latin typeface="Menlo"/>
                          <a:ea typeface="Menlo"/>
                          <a:cs typeface="Menlo"/>
                          <a:sym typeface="Menlo"/>
                        </a:rPr>
                        <a:t>_index</a:t>
                      </a:r>
                      <a:r>
                        <a:rPr sz="1600" dirty="0" smtClean="0">
                          <a:solidFill>
                            <a:srgbClr val="2A3990"/>
                          </a:solidFill>
                          <a:latin typeface="Menlo"/>
                          <a:ea typeface="Menlo"/>
                          <a:cs typeface="Menlo"/>
                          <a:sym typeface="Menlo"/>
                        </a:rPr>
                        <a:t>()</a:t>
                      </a:r>
                      <a:endParaRPr sz="1600" dirty="0">
                        <a:solidFill>
                          <a:srgbClr val="2A3990"/>
                        </a:solidFill>
                        <a:latin typeface="Menlo"/>
                        <a:ea typeface="Menlo"/>
                        <a:cs typeface="Menlo"/>
                        <a:sym typeface="Menlo"/>
                      </a:endParaRPr>
                    </a:p>
                  </a:txBody>
                  <a:tcPr marL="0" marR="0" marT="0" marB="0" anchor="ctr" horzOverflow="overflow">
                    <a:solidFill>
                      <a:srgbClr val="D5DBED"/>
                    </a:solidFill>
                  </a:tcPr>
                </a:tc>
                <a:tc>
                  <a:txBody>
                    <a:bodyPr/>
                    <a:lstStyle/>
                    <a:p>
                      <a:pPr algn="l">
                        <a:defRPr sz="1800">
                          <a:solidFill>
                            <a:srgbClr val="000000"/>
                          </a:solidFill>
                        </a:defRPr>
                      </a:pPr>
                      <a:r>
                        <a:rPr sz="1400">
                          <a:solidFill>
                            <a:srgbClr val="2A3990"/>
                          </a:solidFill>
                          <a:sym typeface="Arial"/>
                        </a:rPr>
                        <a:t># sort by column or by index</a:t>
                      </a:r>
                    </a:p>
                  </a:txBody>
                  <a:tcPr marL="0" marR="0" marT="0" marB="0" anchor="ctr" horzOverflow="overflow">
                    <a:solidFill>
                      <a:srgbClr val="D5DBED"/>
                    </a:solidFill>
                  </a:tcPr>
                </a:tc>
              </a:tr>
              <a:tr h="620910">
                <a:tc>
                  <a:txBody>
                    <a:bodyPr/>
                    <a:lstStyle/>
                    <a:p>
                      <a:pPr algn="l">
                        <a:defRPr sz="1800">
                          <a:solidFill>
                            <a:srgbClr val="000000"/>
                          </a:solidFill>
                        </a:defRPr>
                      </a:pPr>
                      <a:r>
                        <a:rPr sz="1600">
                          <a:solidFill>
                            <a:srgbClr val="2A3990"/>
                          </a:solidFill>
                          <a:latin typeface="Menlo"/>
                          <a:ea typeface="Menlo"/>
                          <a:cs typeface="Menlo"/>
                          <a:sym typeface="Menlo"/>
                        </a:rPr>
                        <a:t>letters[ [‘LowerCase’, ‘UpperCase’] ]</a:t>
                      </a:r>
                    </a:p>
                  </a:txBody>
                  <a:tcPr marL="0" marR="0" marT="0" marB="0" anchor="ctr" horzOverflow="overflow">
                    <a:solidFill>
                      <a:srgbClr val="EBEEF6"/>
                    </a:solidFill>
                  </a:tcPr>
                </a:tc>
                <a:tc>
                  <a:txBody>
                    <a:bodyPr/>
                    <a:lstStyle/>
                    <a:p>
                      <a:pPr algn="l">
                        <a:defRPr sz="1800">
                          <a:solidFill>
                            <a:srgbClr val="000000"/>
                          </a:solidFill>
                        </a:defRPr>
                      </a:pPr>
                      <a:r>
                        <a:rPr sz="1400" dirty="0">
                          <a:solidFill>
                            <a:srgbClr val="2A3990"/>
                          </a:solidFill>
                          <a:sym typeface="Arial"/>
                        </a:rPr>
                        <a:t># slide columns by name</a:t>
                      </a:r>
                    </a:p>
                  </a:txBody>
                  <a:tcPr marL="0" marR="0" marT="0" marB="0" anchor="ctr" horzOverflow="overflow">
                    <a:solidFill>
                      <a:srgbClr val="EBEEF6"/>
                    </a:solidFill>
                  </a:tcPr>
                </a:tc>
              </a:tr>
            </a:tbl>
          </a:graphicData>
        </a:graphic>
      </p:graphicFrame>
    </p:spTree>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61;p42"/>
          <p:cNvSpPr txBox="1">
            <a:spLocks noGrp="1"/>
          </p:cNvSpPr>
          <p:nvPr>
            <p:ph type="title"/>
          </p:nvPr>
        </p:nvSpPr>
        <p:spPr>
          <a:xfrm>
            <a:off x="311699" y="410000"/>
            <a:ext cx="2870293" cy="994904"/>
          </a:xfrm>
          <a:prstGeom prst="rect">
            <a:avLst/>
          </a:prstGeom>
        </p:spPr>
        <p:txBody>
          <a:bodyPr>
            <a:normAutofit fontScale="90000"/>
          </a:bodyPr>
          <a:lstStyle/>
          <a:p>
            <a:pPr defTabSz="850391">
              <a:defRPr sz="2790" b="1">
                <a:latin typeface="+mj-lt"/>
                <a:ea typeface="+mj-ea"/>
                <a:cs typeface="+mj-cs"/>
                <a:sym typeface="Arial"/>
              </a:defRPr>
            </a:pPr>
            <a:r>
              <a:t>DataFrames </a:t>
            </a:r>
            <a:r>
              <a:rPr b="0"/>
              <a:t>| groupby</a:t>
            </a:r>
          </a:p>
        </p:txBody>
      </p:sp>
      <p:sp>
        <p:nvSpPr>
          <p:cNvPr id="28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31</a:t>
            </a:fld>
            <a:endParaRPr/>
          </a:p>
        </p:txBody>
      </p:sp>
      <p:sp>
        <p:nvSpPr>
          <p:cNvPr id="289" name="Google Shape;262;p42"/>
          <p:cNvSpPr txBox="1">
            <a:spLocks noGrp="1"/>
          </p:cNvSpPr>
          <p:nvPr>
            <p:ph type="body" sz="quarter" idx="4294967295"/>
          </p:nvPr>
        </p:nvSpPr>
        <p:spPr>
          <a:xfrm>
            <a:off x="311699" y="1509275"/>
            <a:ext cx="3182931" cy="1473074"/>
          </a:xfrm>
          <a:prstGeom prst="rect">
            <a:avLst/>
          </a:prstGeom>
        </p:spPr>
        <p:txBody>
          <a:bodyPr/>
          <a:lstStyle/>
          <a:p>
            <a:pPr marL="0" indent="0">
              <a:buSzTx/>
              <a:buNone/>
              <a:defRPr>
                <a:solidFill>
                  <a:srgbClr val="404040"/>
                </a:solidFill>
              </a:defRPr>
            </a:pPr>
            <a:r>
              <a:t>Viewing your data </a:t>
            </a:r>
            <a:r>
              <a:rPr>
                <a:solidFill>
                  <a:srgbClr val="0000FF"/>
                </a:solidFill>
              </a:rPr>
              <a:t>by </a:t>
            </a:r>
            <a:r>
              <a:t>a </a:t>
            </a:r>
            <a:br/>
            <a:r>
              <a:t>category can yield critical </a:t>
            </a:r>
            <a:br/>
            <a:r>
              <a:t>insights</a:t>
            </a:r>
          </a:p>
        </p:txBody>
      </p:sp>
      <p:pic>
        <p:nvPicPr>
          <p:cNvPr id="290" name="Google Shape;263;p42" descr="Google Shape;263;p42"/>
          <p:cNvPicPr>
            <a:picLocks noChangeAspect="1"/>
          </p:cNvPicPr>
          <p:nvPr/>
        </p:nvPicPr>
        <p:blipFill>
          <a:blip r:embed="rId2">
            <a:extLst/>
          </a:blip>
          <a:stretch>
            <a:fillRect/>
          </a:stretch>
        </p:blipFill>
        <p:spPr>
          <a:xfrm>
            <a:off x="3961272" y="438823"/>
            <a:ext cx="5002153" cy="3613977"/>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32</a:t>
            </a:fld>
            <a:endParaRPr/>
          </a:p>
        </p:txBody>
      </p:sp>
      <p:sp>
        <p:nvSpPr>
          <p:cNvPr id="293" name="Google Shape;268;p43"/>
          <p:cNvSpPr txBox="1">
            <a:spLocks noGrp="1"/>
          </p:cNvSpPr>
          <p:nvPr>
            <p:ph type="body" idx="1"/>
          </p:nvPr>
        </p:nvSpPr>
        <p:spPr>
          <a:prstGeom prst="rect">
            <a:avLst/>
          </a:prstGeom>
        </p:spPr>
        <p:txBody>
          <a:bodyPr/>
          <a:lstStyle/>
          <a:p>
            <a:pPr marL="0" indent="0">
              <a:buSzTx/>
              <a:buNone/>
              <a:defRPr sz="2400">
                <a:solidFill>
                  <a:srgbClr val="888888"/>
                </a:solidFill>
              </a:defRPr>
            </a:pPr>
            <a:r>
              <a:t>Course Schedule</a:t>
            </a:r>
            <a:br/>
            <a:r>
              <a:t>Project 2 - Project Team Coordination (10 minutes)</a:t>
            </a:r>
            <a:br/>
            <a:r>
              <a:t>Data Exploration and Analysis</a:t>
            </a:r>
            <a:br/>
            <a:r>
              <a:rPr>
                <a:solidFill>
                  <a:schemeClr val="accent3"/>
                </a:solidFill>
              </a:rPr>
              <a:t>Project 2 - Team Discussions (as time allows)</a:t>
            </a:r>
            <a:br>
              <a:rPr>
                <a:solidFill>
                  <a:schemeClr val="accent3"/>
                </a:solidFill>
              </a:rPr>
            </a:br>
            <a:endParaRPr>
              <a:solidFill>
                <a:schemeClr val="accent3"/>
              </a:solidFill>
            </a:endParaRPr>
          </a:p>
        </p:txBody>
      </p:sp>
      <p:sp>
        <p:nvSpPr>
          <p:cNvPr id="294" name="Google Shape;269;p43"/>
          <p:cNvSpPr txBox="1">
            <a:spLocks noGrp="1"/>
          </p:cNvSpPr>
          <p:nvPr>
            <p:ph type="title"/>
          </p:nvPr>
        </p:nvSpPr>
        <p:spPr>
          <a:prstGeom prst="rect">
            <a:avLst/>
          </a:prstGeom>
        </p:spPr>
        <p:txBody>
          <a:bodyPr>
            <a:normAutofit fontScale="90000"/>
          </a:bodyPr>
          <a:lstStyle>
            <a:lvl1pPr>
              <a:defRPr b="1">
                <a:latin typeface="+mj-lt"/>
                <a:ea typeface="+mj-ea"/>
                <a:cs typeface="+mj-cs"/>
                <a:sym typeface="Arial"/>
              </a:defRPr>
            </a:lvl1pPr>
          </a:lstStyle>
          <a:p>
            <a:r>
              <a:t>Agenda</a:t>
            </a:r>
          </a:p>
        </p:txBody>
      </p:sp>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Google Shape;274;p44"/>
          <p:cNvSpPr txBox="1">
            <a:spLocks noGrp="1"/>
          </p:cNvSpPr>
          <p:nvPr>
            <p:ph type="title"/>
          </p:nvPr>
        </p:nvSpPr>
        <p:spPr>
          <a:xfrm>
            <a:off x="311699" y="410000"/>
            <a:ext cx="8520602" cy="607802"/>
          </a:xfrm>
          <a:prstGeom prst="rect">
            <a:avLst/>
          </a:prstGeom>
        </p:spPr>
        <p:txBody>
          <a:bodyPr>
            <a:normAutofit fontScale="90000"/>
          </a:bodyPr>
          <a:lstStyle>
            <a:lvl1pPr>
              <a:defRPr b="1">
                <a:latin typeface="+mj-lt"/>
                <a:ea typeface="+mj-ea"/>
                <a:cs typeface="+mj-cs"/>
                <a:sym typeface="Arial"/>
              </a:defRPr>
            </a:lvl1pPr>
          </a:lstStyle>
          <a:p>
            <a:r>
              <a:t>=</a:t>
            </a:r>
          </a:p>
        </p:txBody>
      </p:sp>
      <p:sp>
        <p:nvSpPr>
          <p:cNvPr id="29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33</a:t>
            </a:fld>
            <a:endParaRPr/>
          </a:p>
        </p:txBody>
      </p:sp>
      <p:sp>
        <p:nvSpPr>
          <p:cNvPr id="298" name="Google Shape;275;p44"/>
          <p:cNvSpPr txBox="1">
            <a:spLocks noGrp="1"/>
          </p:cNvSpPr>
          <p:nvPr>
            <p:ph type="body" idx="4294967295"/>
          </p:nvPr>
        </p:nvSpPr>
        <p:spPr>
          <a:xfrm>
            <a:off x="3296199" y="851448"/>
            <a:ext cx="5664769" cy="3970889"/>
          </a:xfrm>
          <a:prstGeom prst="rect">
            <a:avLst/>
          </a:prstGeom>
        </p:spPr>
        <p:txBody>
          <a:bodyPr/>
          <a:lstStyle/>
          <a:p>
            <a:pPr marL="0" indent="0">
              <a:buSzTx/>
              <a:buNone/>
              <a:defRPr sz="2000">
                <a:solidFill>
                  <a:srgbClr val="434343"/>
                </a:solidFill>
              </a:defRPr>
            </a:pPr>
            <a:r>
              <a:t>With the time left in the course, it is critical you start your project this week</a:t>
            </a:r>
          </a:p>
          <a:p>
            <a:pPr indent="-355600">
              <a:spcBef>
                <a:spcPts val="1600"/>
              </a:spcBef>
              <a:buSzPts val="2000"/>
              <a:buFontTx/>
              <a:buAutoNum type="arabicPeriod"/>
              <a:defRPr sz="2000">
                <a:solidFill>
                  <a:srgbClr val="434343"/>
                </a:solidFill>
              </a:defRPr>
            </a:pPr>
            <a:r>
              <a:t>Pick a time to meet next</a:t>
            </a:r>
          </a:p>
          <a:p>
            <a:pPr indent="-355600">
              <a:buSzPts val="2000"/>
              <a:buFontTx/>
              <a:buAutoNum type="arabicPeriod"/>
              <a:defRPr sz="2000">
                <a:solidFill>
                  <a:srgbClr val="434343"/>
                </a:solidFill>
              </a:defRPr>
            </a:pPr>
            <a:r>
              <a:t>Exchange contact information</a:t>
            </a:r>
          </a:p>
          <a:p>
            <a:pPr indent="-355600">
              <a:buSzPts val="2000"/>
              <a:buFontTx/>
              <a:buAutoNum type="arabicPeriod"/>
              <a:defRPr sz="2000">
                <a:solidFill>
                  <a:srgbClr val="434343"/>
                </a:solidFill>
              </a:defRPr>
            </a:pPr>
            <a:r>
              <a:t>Establish a communication plan. Email, text, both?</a:t>
            </a:r>
          </a:p>
          <a:p>
            <a:pPr indent="-355600">
              <a:buSzPts val="2000"/>
              <a:buFontTx/>
              <a:buAutoNum type="arabicPeriod"/>
              <a:defRPr sz="2000">
                <a:solidFill>
                  <a:srgbClr val="434343"/>
                </a:solidFill>
              </a:defRPr>
            </a:pPr>
            <a:r>
              <a:t>Give everyone “something to do” before you meet again.</a:t>
            </a:r>
          </a:p>
        </p:txBody>
      </p:sp>
      <p:pic>
        <p:nvPicPr>
          <p:cNvPr id="299" name="Image" descr="Image"/>
          <p:cNvPicPr>
            <a:picLocks noChangeAspect="1"/>
          </p:cNvPicPr>
          <p:nvPr/>
        </p:nvPicPr>
        <p:blipFill>
          <a:blip r:embed="rId2">
            <a:extLst/>
          </a:blip>
          <a:stretch>
            <a:fillRect/>
          </a:stretch>
        </p:blipFill>
        <p:spPr>
          <a:xfrm>
            <a:off x="384175" y="1111608"/>
            <a:ext cx="2409288" cy="1606192"/>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1" name="people2.jpg" descr="people2.jpg"/>
          <p:cNvPicPr>
            <a:picLocks noChangeAspect="1"/>
          </p:cNvPicPr>
          <p:nvPr/>
        </p:nvPicPr>
        <p:blipFill>
          <a:blip r:embed="rId2">
            <a:extLst/>
          </a:blip>
          <a:stretch>
            <a:fillRect/>
          </a:stretch>
        </p:blipFill>
        <p:spPr>
          <a:xfrm rot="20981710">
            <a:off x="1388367" y="-6481"/>
            <a:ext cx="3204557" cy="2301145"/>
          </a:xfrm>
          <a:prstGeom prst="rect">
            <a:avLst/>
          </a:prstGeom>
          <a:ln w="12700">
            <a:miter lim="400000"/>
          </a:ln>
          <a:effectLst>
            <a:reflection stA="50000" endPos="40000" dir="5400000" sy="-100000" algn="bl" rotWithShape="0"/>
          </a:effectLst>
        </p:spPr>
      </p:pic>
      <p:sp>
        <p:nvSpPr>
          <p:cNvPr id="30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34</a:t>
            </a:fld>
            <a:endParaRPr/>
          </a:p>
        </p:txBody>
      </p:sp>
      <p:pic>
        <p:nvPicPr>
          <p:cNvPr id="303" name="people1.jpg" descr="people1.jpg"/>
          <p:cNvPicPr>
            <a:picLocks noChangeAspect="1"/>
          </p:cNvPicPr>
          <p:nvPr/>
        </p:nvPicPr>
        <p:blipFill>
          <a:blip r:embed="rId3">
            <a:extLst/>
          </a:blip>
          <a:stretch>
            <a:fillRect/>
          </a:stretch>
        </p:blipFill>
        <p:spPr>
          <a:xfrm>
            <a:off x="658599" y="1735633"/>
            <a:ext cx="2221168" cy="2301145"/>
          </a:xfrm>
          <a:prstGeom prst="rect">
            <a:avLst/>
          </a:prstGeom>
          <a:ln w="12700">
            <a:miter lim="400000"/>
          </a:ln>
          <a:effectLst>
            <a:reflection stA="50000" endPos="40000" dir="5400000" sy="-100000" algn="bl" rotWithShape="0"/>
          </a:effectLst>
        </p:spPr>
      </p:pic>
      <p:pic>
        <p:nvPicPr>
          <p:cNvPr id="304" name="people3.jpg" descr="people3.jpg"/>
          <p:cNvPicPr>
            <a:picLocks noChangeAspect="1"/>
          </p:cNvPicPr>
          <p:nvPr/>
        </p:nvPicPr>
        <p:blipFill>
          <a:blip r:embed="rId4">
            <a:extLst/>
          </a:blip>
          <a:stretch>
            <a:fillRect/>
          </a:stretch>
        </p:blipFill>
        <p:spPr>
          <a:xfrm>
            <a:off x="3639046" y="2079755"/>
            <a:ext cx="2743201" cy="1612901"/>
          </a:xfrm>
          <a:prstGeom prst="rect">
            <a:avLst/>
          </a:prstGeom>
          <a:ln w="12700">
            <a:miter lim="400000"/>
          </a:ln>
          <a:effectLst>
            <a:reflection stA="50000" endPos="40000" dir="5400000" sy="-100000" algn="bl" rotWithShape="0"/>
          </a:effectLst>
        </p:spPr>
      </p:pic>
      <p:sp>
        <p:nvSpPr>
          <p:cNvPr id="305" name="Good luck with your projects!…"/>
          <p:cNvSpPr txBox="1"/>
          <p:nvPr/>
        </p:nvSpPr>
        <p:spPr>
          <a:xfrm>
            <a:off x="6015508" y="502741"/>
            <a:ext cx="2648348" cy="1079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r>
              <a:t>Good luck with your projects!</a:t>
            </a:r>
          </a:p>
          <a:p>
            <a:endParaRPr/>
          </a:p>
          <a:p>
            <a:r>
              <a:t>Your presentations focus on your </a:t>
            </a:r>
          </a:p>
          <a:p>
            <a:pPr>
              <a:defRPr i="1"/>
            </a:pPr>
            <a:r>
              <a:t>communication</a:t>
            </a:r>
            <a:r>
              <a:rPr i="0"/>
              <a:t> of your project, not the tech notes.</a:t>
            </a:r>
          </a:p>
        </p:txBody>
      </p:sp>
      <p:sp>
        <p:nvSpPr>
          <p:cNvPr id="306" name="¡Buena suerte!"/>
          <p:cNvSpPr txBox="1"/>
          <p:nvPr/>
        </p:nvSpPr>
        <p:spPr>
          <a:xfrm>
            <a:off x="7141525" y="2222500"/>
            <a:ext cx="1178992" cy="2159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r>
              <a:t>¡Buena suerte!</a:t>
            </a:r>
          </a:p>
        </p:txBody>
      </p:sp>
      <p:sp>
        <p:nvSpPr>
          <p:cNvPr id="307" name="حظا سعيدا!"/>
          <p:cNvSpPr txBox="1"/>
          <p:nvPr/>
        </p:nvSpPr>
        <p:spPr>
          <a:xfrm>
            <a:off x="7806613" y="2556426"/>
            <a:ext cx="763217" cy="23384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r>
              <a:t>حظا سعيدا!</a:t>
            </a:r>
          </a:p>
        </p:txBody>
      </p:sp>
      <p:sp>
        <p:nvSpPr>
          <p:cNvPr id="308" name="Удачи!"/>
          <p:cNvSpPr txBox="1"/>
          <p:nvPr/>
        </p:nvSpPr>
        <p:spPr>
          <a:xfrm>
            <a:off x="7894856" y="2908300"/>
            <a:ext cx="586731" cy="2159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r>
              <a:t>Удачи!</a:t>
            </a:r>
          </a:p>
        </p:txBody>
      </p:sp>
      <p:sp>
        <p:nvSpPr>
          <p:cNvPr id="309" name="Viel Glück!"/>
          <p:cNvSpPr txBox="1"/>
          <p:nvPr/>
        </p:nvSpPr>
        <p:spPr>
          <a:xfrm>
            <a:off x="7301354" y="3378200"/>
            <a:ext cx="859334" cy="2159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r>
              <a:t>Viel Glück!</a:t>
            </a:r>
          </a:p>
        </p:txBody>
      </p:sp>
      <p:sp>
        <p:nvSpPr>
          <p:cNvPr id="310" name="اچھی قسمت!"/>
          <p:cNvSpPr txBox="1"/>
          <p:nvPr/>
        </p:nvSpPr>
        <p:spPr>
          <a:xfrm>
            <a:off x="6904300" y="3802930"/>
            <a:ext cx="870765" cy="23384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r>
              <a:t>اچھی قسمت!</a:t>
            </a:r>
          </a:p>
        </p:txBody>
      </p:sp>
      <p:sp>
        <p:nvSpPr>
          <p:cNvPr id="311" name="सौभाग्य!"/>
          <p:cNvSpPr txBox="1"/>
          <p:nvPr/>
        </p:nvSpPr>
        <p:spPr>
          <a:xfrm>
            <a:off x="6821127" y="2761745"/>
            <a:ext cx="546605" cy="24892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r>
              <a:t>सौभाग्य!</a:t>
            </a:r>
          </a:p>
        </p:txBody>
      </p:sp>
      <p:sp>
        <p:nvSpPr>
          <p:cNvPr id="312" name="祝好运！"/>
          <p:cNvSpPr txBox="1"/>
          <p:nvPr/>
        </p:nvSpPr>
        <p:spPr>
          <a:xfrm>
            <a:off x="6577984" y="3078658"/>
            <a:ext cx="651892" cy="254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r>
              <a:t>祝好运！</a:t>
            </a:r>
          </a:p>
        </p:txBody>
      </p:sp>
      <p:sp>
        <p:nvSpPr>
          <p:cNvPr id="313" name="がんばろう！"/>
          <p:cNvSpPr txBox="1"/>
          <p:nvPr/>
        </p:nvSpPr>
        <p:spPr>
          <a:xfrm>
            <a:off x="7914258" y="1888573"/>
            <a:ext cx="93548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r>
              <a:t>がんばろう！</a:t>
            </a:r>
          </a:p>
        </p:txBody>
      </p:sp>
      <p:sp>
        <p:nvSpPr>
          <p:cNvPr id="314" name="ਖੁਸ਼ਕਿਸਮਤੀ!"/>
          <p:cNvSpPr txBox="1"/>
          <p:nvPr/>
        </p:nvSpPr>
        <p:spPr>
          <a:xfrm>
            <a:off x="7792325" y="4052679"/>
            <a:ext cx="791792" cy="21859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r>
              <a:t>ਖੁਸ਼ਕਿਸਮਤੀ!</a:t>
            </a:r>
          </a:p>
        </p:txBody>
      </p:sp>
      <p:sp>
        <p:nvSpPr>
          <p:cNvPr id="315" name="સારા નસીબ!"/>
          <p:cNvSpPr txBox="1"/>
          <p:nvPr/>
        </p:nvSpPr>
        <p:spPr>
          <a:xfrm>
            <a:off x="6199725" y="4190169"/>
            <a:ext cx="852793" cy="24887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r>
              <a:t>સારા નસીબ!</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chedule | Where we’re going - projects &amp; exam"/>
          <p:cNvSpPr txBox="1">
            <a:spLocks noGrp="1"/>
          </p:cNvSpPr>
          <p:nvPr>
            <p:ph type="title"/>
          </p:nvPr>
        </p:nvSpPr>
        <p:spPr>
          <a:prstGeom prst="rect">
            <a:avLst/>
          </a:prstGeom>
        </p:spPr>
        <p:txBody>
          <a:bodyPr/>
          <a:lstStyle>
            <a:lvl1pPr defTabSz="749808">
              <a:defRPr sz="2460"/>
            </a:lvl1pPr>
          </a:lstStyle>
          <a:p>
            <a:r>
              <a:t>Schedule | Where we’re going - projects &amp; exam</a:t>
            </a:r>
          </a:p>
        </p:txBody>
      </p:sp>
      <p:sp>
        <p:nvSpPr>
          <p:cNvPr id="168" name="Discuss final project…"/>
          <p:cNvSpPr txBox="1">
            <a:spLocks noGrp="1"/>
          </p:cNvSpPr>
          <p:nvPr>
            <p:ph type="body" idx="1"/>
          </p:nvPr>
        </p:nvSpPr>
        <p:spPr>
          <a:prstGeom prst="rect">
            <a:avLst/>
          </a:prstGeom>
        </p:spPr>
        <p:txBody>
          <a:bodyPr/>
          <a:lstStyle/>
          <a:p>
            <a:r>
              <a:t>Discuss final project</a:t>
            </a:r>
          </a:p>
          <a:p>
            <a:r>
              <a:t>Next week:  Proposal finalized</a:t>
            </a:r>
          </a:p>
          <a:p>
            <a:r>
              <a:t>Week 13:  Final Exam distributed</a:t>
            </a:r>
          </a:p>
          <a:p>
            <a:r>
              <a:t>Week 14:  Final Exam is due; presentation </a:t>
            </a:r>
            <a:r>
              <a:rPr i="1"/>
              <a:t>showcase!</a:t>
            </a:r>
          </a:p>
        </p:txBody>
      </p:sp>
      <p:sp>
        <p:nvSpPr>
          <p:cNvPr id="169" name="Slide Number"/>
          <p:cNvSpPr txBox="1">
            <a:spLocks noGrp="1"/>
          </p:cNvSpPr>
          <p:nvPr>
            <p:ph type="sldNum" sz="quarter" idx="2"/>
          </p:nvPr>
        </p:nvSpPr>
        <p:spPr>
          <a:xfrm>
            <a:off x="7586501" y="4638109"/>
            <a:ext cx="268165" cy="360649"/>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a:t>
            </a:fld>
            <a:endParaRPr/>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lide Number"/>
          <p:cNvSpPr txBox="1">
            <a:spLocks noGrp="1"/>
          </p:cNvSpPr>
          <p:nvPr>
            <p:ph type="sldNum" sz="quarter" idx="2"/>
          </p:nvPr>
        </p:nvSpPr>
        <p:spPr>
          <a:xfrm>
            <a:off x="7483667" y="4657476"/>
            <a:ext cx="268165" cy="360649"/>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a:t>
            </a:fld>
            <a:endParaRPr/>
          </a:p>
        </p:txBody>
      </p:sp>
      <p:pic>
        <p:nvPicPr>
          <p:cNvPr id="172" name="Google Shape;116;p18" descr="Google Shape;116;p18"/>
          <p:cNvPicPr>
            <a:picLocks noChangeAspect="1"/>
          </p:cNvPicPr>
          <p:nvPr/>
        </p:nvPicPr>
        <p:blipFill>
          <a:blip r:embed="rId2">
            <a:extLst/>
          </a:blip>
          <a:stretch>
            <a:fillRect/>
          </a:stretch>
        </p:blipFill>
        <p:spPr>
          <a:xfrm>
            <a:off x="310470" y="378457"/>
            <a:ext cx="4020877" cy="3015678"/>
          </a:xfrm>
          <a:prstGeom prst="rect">
            <a:avLst/>
          </a:prstGeom>
          <a:ln w="12700">
            <a:miter lim="400000"/>
          </a:ln>
          <a:effectLst>
            <a:outerShdw blurRad="254000" dist="127000" dir="16200000" rotWithShape="0">
              <a:srgbClr val="000000">
                <a:alpha val="13033"/>
              </a:srgbClr>
            </a:outerShdw>
            <a:reflection stA="50000" endPos="40000" dir="5400000" sy="-100000" algn="bl" rotWithShape="0"/>
          </a:effectLst>
        </p:spPr>
      </p:pic>
      <p:sp>
        <p:nvSpPr>
          <p:cNvPr id="173" name="https://www.tutorialspoint.com/python_pandas/python_pandas_visualization.htm"/>
          <p:cNvSpPr txBox="1"/>
          <p:nvPr/>
        </p:nvSpPr>
        <p:spPr>
          <a:xfrm>
            <a:off x="1036686" y="4251057"/>
            <a:ext cx="7455125"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latin typeface="+mj-lt"/>
                <a:ea typeface="+mj-ea"/>
                <a:cs typeface="+mj-cs"/>
                <a:sym typeface="Arial"/>
              </a:defRPr>
            </a:lvl1pPr>
          </a:lstStyle>
          <a:p>
            <a:r>
              <a:t>Optional!  see https://www.tutorialspoint.com/python_pandas/python_pandas_visualization.htm</a:t>
            </a:r>
          </a:p>
        </p:txBody>
      </p:sp>
      <p:sp>
        <p:nvSpPr>
          <p:cNvPr id="174" name="Schedule"/>
          <p:cNvSpPr txBox="1"/>
          <p:nvPr/>
        </p:nvSpPr>
        <p:spPr>
          <a:xfrm>
            <a:off x="6914017" y="355600"/>
            <a:ext cx="1614247" cy="4375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3400">
                <a:latin typeface="Freight Sans Medium"/>
                <a:ea typeface="Freight Sans Medium"/>
                <a:cs typeface="Freight Sans Medium"/>
                <a:sym typeface="Freight Sans Medium"/>
              </a:defRPr>
            </a:lvl1pPr>
          </a:lstStyle>
          <a:p>
            <a:r>
              <a:t>Schedule</a:t>
            </a:r>
          </a:p>
        </p:txBody>
      </p:sp>
      <p:sp>
        <p:nvSpPr>
          <p:cNvPr id="175" name="Quick romp thru Pandas…"/>
          <p:cNvSpPr txBox="1"/>
          <p:nvPr/>
        </p:nvSpPr>
        <p:spPr>
          <a:xfrm>
            <a:off x="5139208" y="1079500"/>
            <a:ext cx="3451574" cy="19431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r>
              <a:t>Quick romp thru Pandas</a:t>
            </a:r>
          </a:p>
          <a:p>
            <a:r>
              <a:t>Project 2</a:t>
            </a:r>
          </a:p>
          <a:p>
            <a:r>
              <a:t>   Your ideas</a:t>
            </a:r>
          </a:p>
          <a:p>
            <a:r>
              <a:t>   Chat among yourselves to create teams</a:t>
            </a:r>
          </a:p>
          <a:p>
            <a:r>
              <a:t>Activities</a:t>
            </a:r>
          </a:p>
          <a:p>
            <a:endParaRPr/>
          </a:p>
          <a:p>
            <a:endParaRPr/>
          </a:p>
          <a:p>
            <a:r>
              <a:t>Just FYI: here’s a 10 min guide… may help with tonight’s activities</a:t>
            </a:r>
          </a:p>
        </p:txBody>
      </p:sp>
      <p:sp>
        <p:nvSpPr>
          <p:cNvPr id="176" name="https://pandas.pydata.org/pandas-docs/stable/10min.html"/>
          <p:cNvSpPr txBox="1"/>
          <p:nvPr/>
        </p:nvSpPr>
        <p:spPr>
          <a:xfrm>
            <a:off x="5063566" y="3065338"/>
            <a:ext cx="3602857"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u="sng">
                <a:solidFill>
                  <a:srgbClr val="0000FF"/>
                </a:solidFill>
                <a:uFill>
                  <a:solidFill>
                    <a:srgbClr val="0000FF"/>
                  </a:solidFill>
                </a:uFill>
                <a:latin typeface="Open Sans"/>
                <a:ea typeface="Open Sans"/>
                <a:cs typeface="Open Sans"/>
                <a:sym typeface="Open Sans"/>
                <a:hlinkClick r:id="rId3"/>
              </a:defRPr>
            </a:lvl1pPr>
          </a:lstStyle>
          <a:p>
            <a:pPr>
              <a:defRPr>
                <a:solidFill>
                  <a:srgbClr val="0068DA"/>
                </a:solidFill>
                <a:uFill>
                  <a:solidFill>
                    <a:srgbClr val="0068DA"/>
                  </a:solidFill>
                </a:uFill>
              </a:defRPr>
            </a:pPr>
            <a:r>
              <a:rPr dirty="0">
                <a:solidFill>
                  <a:srgbClr val="0000FF"/>
                </a:solidFill>
                <a:uFill>
                  <a:solidFill>
                    <a:srgbClr val="0000FF"/>
                  </a:solidFill>
                </a:uFill>
                <a:hlinkClick r:id="rId3"/>
              </a:rPr>
              <a:t>https://pandas.pydata.org/pandas-docs/stable/10min.html</a:t>
            </a:r>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Google Shape;122;p19"/>
          <p:cNvSpPr txBox="1">
            <a:spLocks noGrp="1"/>
          </p:cNvSpPr>
          <p:nvPr>
            <p:ph type="title"/>
          </p:nvPr>
        </p:nvSpPr>
        <p:spPr>
          <a:xfrm>
            <a:off x="311699" y="410000"/>
            <a:ext cx="8520602" cy="607802"/>
          </a:xfrm>
          <a:prstGeom prst="rect">
            <a:avLst/>
          </a:prstGeom>
        </p:spPr>
        <p:txBody>
          <a:bodyPr/>
          <a:lstStyle/>
          <a:p>
            <a:pPr defTabSz="749808">
              <a:defRPr sz="2400" b="1"/>
            </a:pPr>
            <a:r>
              <a:t>Assignment Review | </a:t>
            </a:r>
            <a:r>
              <a:rPr b="0"/>
              <a:t>NumPy</a:t>
            </a:r>
          </a:p>
        </p:txBody>
      </p:sp>
      <p:sp>
        <p:nvSpPr>
          <p:cNvPr id="179" name="Slide Number"/>
          <p:cNvSpPr txBox="1">
            <a:spLocks noGrp="1"/>
          </p:cNvSpPr>
          <p:nvPr>
            <p:ph type="sldNum" sz="quarter" idx="2"/>
          </p:nvPr>
        </p:nvSpPr>
        <p:spPr>
          <a:xfrm>
            <a:off x="7610667" y="4638109"/>
            <a:ext cx="268165" cy="360649"/>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a:t>
            </a:fld>
            <a:endParaRPr/>
          </a:p>
        </p:txBody>
      </p:sp>
      <p:sp>
        <p:nvSpPr>
          <p:cNvPr id="180" name="Google Shape;123;p19"/>
          <p:cNvSpPr txBox="1">
            <a:spLocks noGrp="1"/>
          </p:cNvSpPr>
          <p:nvPr>
            <p:ph type="body" idx="4294967295"/>
          </p:nvPr>
        </p:nvSpPr>
        <p:spPr>
          <a:xfrm>
            <a:off x="311699" y="1229875"/>
            <a:ext cx="8520602" cy="3339001"/>
          </a:xfrm>
          <a:prstGeom prst="rect">
            <a:avLst/>
          </a:prstGeom>
        </p:spPr>
        <p:txBody>
          <a:bodyPr/>
          <a:lstStyle/>
          <a:p>
            <a:pPr marL="0" indent="0">
              <a:buSzTx/>
              <a:buNone/>
              <a:defRPr sz="2400">
                <a:solidFill>
                  <a:srgbClr val="434343"/>
                </a:solidFill>
              </a:defRPr>
            </a:pPr>
            <a:r>
              <a:t>How did the homework go this week?</a:t>
            </a:r>
          </a:p>
          <a:p>
            <a:pPr marL="0" indent="0">
              <a:spcBef>
                <a:spcPts val="1600"/>
              </a:spcBef>
              <a:buSzTx/>
              <a:buNone/>
              <a:defRPr sz="2400">
                <a:solidFill>
                  <a:srgbClr val="434343"/>
                </a:solidFill>
              </a:defRPr>
            </a:pPr>
            <a:r>
              <a:t>What was the hardest?  What was easiest?</a:t>
            </a:r>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Google Shape;128;p20"/>
          <p:cNvSpPr txBox="1">
            <a:spLocks noGrp="1"/>
          </p:cNvSpPr>
          <p:nvPr>
            <p:ph type="title"/>
          </p:nvPr>
        </p:nvSpPr>
        <p:spPr>
          <a:prstGeom prst="rect">
            <a:avLst/>
          </a:prstGeom>
        </p:spPr>
        <p:txBody>
          <a:bodyPr>
            <a:normAutofit fontScale="90000"/>
          </a:bodyPr>
          <a:lstStyle>
            <a:lvl1pPr>
              <a:defRPr b="1">
                <a:latin typeface="+mj-lt"/>
                <a:ea typeface="+mj-ea"/>
                <a:cs typeface="+mj-cs"/>
                <a:sym typeface="Arial"/>
              </a:defRPr>
            </a:lvl1pPr>
          </a:lstStyle>
          <a:p>
            <a:r>
              <a:t>Agenda</a:t>
            </a:r>
          </a:p>
        </p:txBody>
      </p:sp>
      <p:sp>
        <p:nvSpPr>
          <p:cNvPr id="183" name="Google Shape;129;p20"/>
          <p:cNvSpPr txBox="1">
            <a:spLocks noGrp="1"/>
          </p:cNvSpPr>
          <p:nvPr>
            <p:ph type="body" idx="1"/>
          </p:nvPr>
        </p:nvSpPr>
        <p:spPr>
          <a:prstGeom prst="rect">
            <a:avLst/>
          </a:prstGeom>
        </p:spPr>
        <p:txBody>
          <a:bodyPr/>
          <a:lstStyle/>
          <a:p>
            <a:pPr marL="0" indent="0">
              <a:buSzTx/>
              <a:buNone/>
              <a:defRPr sz="2400">
                <a:solidFill>
                  <a:srgbClr val="999999"/>
                </a:solidFill>
              </a:defRPr>
            </a:pPr>
            <a:r>
              <a:t>Course Schedule</a:t>
            </a:r>
            <a:br/>
            <a:r>
              <a:rPr>
                <a:solidFill>
                  <a:schemeClr val="accent3"/>
                </a:solidFill>
              </a:rPr>
              <a:t>Project 2 - Project Team Coordination (10 minutes)</a:t>
            </a:r>
            <a:br>
              <a:rPr>
                <a:solidFill>
                  <a:schemeClr val="accent3"/>
                </a:solidFill>
              </a:rPr>
            </a:br>
            <a:r>
              <a:rPr>
                <a:solidFill>
                  <a:srgbClr val="000000"/>
                </a:solidFill>
              </a:rPr>
              <a:t>Data Exploration and Analysis</a:t>
            </a:r>
            <a:br>
              <a:rPr>
                <a:solidFill>
                  <a:srgbClr val="000000"/>
                </a:solidFill>
              </a:rPr>
            </a:br>
            <a:r>
              <a:rPr>
                <a:solidFill>
                  <a:srgbClr val="000000"/>
                </a:solidFill>
              </a:rPr>
              <a:t>Project 2 - Team Discussions (as time allows)</a:t>
            </a:r>
            <a:br>
              <a:rPr>
                <a:solidFill>
                  <a:srgbClr val="000000"/>
                </a:solidFill>
              </a:rPr>
            </a:br>
            <a:endParaRPr>
              <a:solidFill>
                <a:srgbClr val="000000"/>
              </a:solidFill>
            </a:endParaRPr>
          </a:p>
        </p:txBody>
      </p:sp>
      <p:sp>
        <p:nvSpPr>
          <p:cNvPr id="184" name="Slide Number"/>
          <p:cNvSpPr txBox="1">
            <a:spLocks noGrp="1"/>
          </p:cNvSpPr>
          <p:nvPr>
            <p:ph type="sldNum" sz="quarter" idx="2"/>
          </p:nvPr>
        </p:nvSpPr>
        <p:spPr>
          <a:xfrm>
            <a:off x="7586501" y="4638109"/>
            <a:ext cx="268165" cy="360649"/>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a:t>
            </a:fld>
            <a:endParaRPr/>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Google Shape;134;p21"/>
          <p:cNvSpPr txBox="1">
            <a:spLocks noGrp="1"/>
          </p:cNvSpPr>
          <p:nvPr>
            <p:ph type="title"/>
          </p:nvPr>
        </p:nvSpPr>
        <p:spPr>
          <a:xfrm>
            <a:off x="311699" y="410000"/>
            <a:ext cx="8520602" cy="607802"/>
          </a:xfrm>
          <a:prstGeom prst="rect">
            <a:avLst/>
          </a:prstGeom>
        </p:spPr>
        <p:txBody>
          <a:bodyPr>
            <a:normAutofit fontScale="90000"/>
          </a:bodyPr>
          <a:lstStyle/>
          <a:p>
            <a:pPr>
              <a:defRPr b="1">
                <a:solidFill>
                  <a:srgbClr val="594A25"/>
                </a:solidFill>
                <a:latin typeface="+mj-lt"/>
                <a:ea typeface="+mj-ea"/>
                <a:cs typeface="+mj-cs"/>
                <a:sym typeface="Arial"/>
              </a:defRPr>
            </a:pPr>
            <a:r>
              <a:t>Project 2</a:t>
            </a:r>
            <a:r>
              <a:rPr b="0"/>
              <a:t> | Grading</a:t>
            </a:r>
          </a:p>
        </p:txBody>
      </p:sp>
      <p:sp>
        <p:nvSpPr>
          <p:cNvPr id="187" name="Slide Number"/>
          <p:cNvSpPr txBox="1">
            <a:spLocks noGrp="1"/>
          </p:cNvSpPr>
          <p:nvPr>
            <p:ph type="sldNum" sz="quarter" idx="2"/>
          </p:nvPr>
        </p:nvSpPr>
        <p:spPr>
          <a:xfrm>
            <a:off x="7610667" y="4638109"/>
            <a:ext cx="268165" cy="360649"/>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a:t>
            </a:fld>
            <a:endParaRPr/>
          </a:p>
        </p:txBody>
      </p:sp>
      <p:sp>
        <p:nvSpPr>
          <p:cNvPr id="188" name="Google Shape;135;p21"/>
          <p:cNvSpPr txBox="1">
            <a:spLocks noGrp="1"/>
          </p:cNvSpPr>
          <p:nvPr>
            <p:ph type="body" idx="4294967295"/>
          </p:nvPr>
        </p:nvSpPr>
        <p:spPr>
          <a:xfrm>
            <a:off x="311699" y="1150075"/>
            <a:ext cx="8520602" cy="3339001"/>
          </a:xfrm>
          <a:prstGeom prst="rect">
            <a:avLst/>
          </a:prstGeom>
        </p:spPr>
        <p:txBody>
          <a:bodyPr>
            <a:normAutofit fontScale="92500"/>
          </a:bodyPr>
          <a:lstStyle/>
          <a:p>
            <a:pPr marL="0" indent="0" defTabSz="877822">
              <a:buSzTx/>
              <a:buNone/>
              <a:defRPr sz="1700"/>
            </a:pPr>
            <a:r>
              <a:rPr dirty="0"/>
              <a:t>1-2 page proposal: 10%</a:t>
            </a:r>
            <a:br>
              <a:rPr dirty="0"/>
            </a:br>
            <a:r>
              <a:rPr dirty="0" smtClean="0"/>
              <a:t>8</a:t>
            </a:r>
            <a:r>
              <a:rPr lang="en-US" dirty="0" smtClean="0"/>
              <a:t>+</a:t>
            </a:r>
            <a:r>
              <a:rPr dirty="0" smtClean="0"/>
              <a:t> </a:t>
            </a:r>
            <a:r>
              <a:rPr dirty="0"/>
              <a:t>page paper: </a:t>
            </a:r>
            <a:r>
              <a:rPr lang="en-US" dirty="0" smtClean="0"/>
              <a:t>7</a:t>
            </a:r>
            <a:r>
              <a:rPr dirty="0" smtClean="0"/>
              <a:t>0</a:t>
            </a:r>
            <a:r>
              <a:rPr dirty="0"/>
              <a:t>%</a:t>
            </a:r>
            <a:br>
              <a:rPr dirty="0"/>
            </a:br>
            <a:r>
              <a:rPr dirty="0"/>
              <a:t>Final class presentation: </a:t>
            </a:r>
            <a:r>
              <a:rPr lang="en-US" dirty="0" smtClean="0"/>
              <a:t>2</a:t>
            </a:r>
            <a:r>
              <a:rPr dirty="0" smtClean="0"/>
              <a:t>0</a:t>
            </a:r>
            <a:r>
              <a:rPr dirty="0"/>
              <a:t>%</a:t>
            </a:r>
          </a:p>
          <a:p>
            <a:pPr marL="0" indent="0" defTabSz="877822">
              <a:spcBef>
                <a:spcPts val="1500"/>
              </a:spcBef>
              <a:buSzTx/>
              <a:buNone/>
              <a:defRPr sz="1700"/>
            </a:pPr>
            <a:r>
              <a:rPr dirty="0"/>
              <a:t>Confidential peer review and task performance itemization</a:t>
            </a:r>
            <a:endParaRPr dirty="0">
              <a:solidFill>
                <a:srgbClr val="404040"/>
              </a:solidFill>
            </a:endParaRPr>
          </a:p>
          <a:p>
            <a:pPr marL="0" indent="0" defTabSz="877822">
              <a:spcBef>
                <a:spcPts val="1500"/>
              </a:spcBef>
              <a:buSzTx/>
              <a:buNone/>
              <a:defRPr sz="1700" b="1">
                <a:solidFill>
                  <a:srgbClr val="404040"/>
                </a:solidFill>
              </a:defRPr>
            </a:pPr>
            <a:r>
              <a:rPr dirty="0"/>
              <a:t>Instructions: </a:t>
            </a:r>
            <a:endParaRPr lang="en-US" dirty="0"/>
          </a:p>
          <a:p>
            <a:pPr marL="0" indent="0" defTabSz="877822">
              <a:spcBef>
                <a:spcPts val="1500"/>
              </a:spcBef>
              <a:buSzTx/>
              <a:buNone/>
              <a:defRPr sz="1700" b="1">
                <a:solidFill>
                  <a:srgbClr val="404040"/>
                </a:solidFill>
              </a:defRPr>
            </a:pPr>
            <a:r>
              <a:rPr lang="en-US" sz="1300" dirty="0" smtClean="0">
                <a:hlinkClick r:id="rId2" invalidUrl="https://github.com/UCB-INFO-PYTHON/assignments_upstream_fall18/blob/master/project_2/Project_2 RAHv2.ipynb"/>
              </a:rPr>
              <a:t>https</a:t>
            </a:r>
            <a:r>
              <a:rPr lang="en-US" sz="1300" dirty="0">
                <a:hlinkClick r:id="rId3" invalidUrl="https://github.com/UCB-INFO-PYTHON/assignments_upstream_fall18/blob/master/project_2/Project_2 RAHv2.ipynb"/>
              </a:rPr>
              <a:t>://github.com/UCB-INFO-PYTHON/assignments_upstream_fall18/blob/master/project_2/Project_2%20RAHv2.ipynb</a:t>
            </a:r>
            <a:endParaRPr lang="en-US" sz="1300" dirty="0"/>
          </a:p>
          <a:p>
            <a:pPr marL="0" indent="0" defTabSz="877822">
              <a:spcBef>
                <a:spcPts val="1500"/>
              </a:spcBef>
              <a:buSzTx/>
              <a:buNone/>
              <a:defRPr sz="1700" b="1">
                <a:solidFill>
                  <a:srgbClr val="404040"/>
                </a:solidFill>
              </a:defRPr>
            </a:pPr>
            <a:r>
              <a:rPr dirty="0" smtClean="0"/>
              <a:t>Teams</a:t>
            </a:r>
            <a:r>
              <a:rPr dirty="0"/>
              <a:t>: </a:t>
            </a:r>
            <a:r>
              <a:rPr lang="en-US" sz="1100" dirty="0">
                <a:solidFill>
                  <a:srgbClr val="0000FF"/>
                </a:solidFill>
                <a:uFill>
                  <a:solidFill>
                    <a:srgbClr val="0000FF"/>
                  </a:solidFill>
                </a:uFill>
                <a:hlinkClick r:id="rId4"/>
              </a:rPr>
              <a:t>https://docs.google.com/spreadsheets/u/1/d/1BK1E7BxYBo5eVU2Vq7N6vOaKiWkZ8tRKdSukUWAp4KM/edit?usp=drive_web&amp;ouid=114507818582218158343</a:t>
            </a:r>
            <a:endParaRPr sz="1100" b="0" dirty="0">
              <a:solidFill>
                <a:srgbClr val="0000FF"/>
              </a:solidFill>
              <a:uFill>
                <a:solidFill>
                  <a:srgbClr val="0000FF"/>
                </a:solidFill>
              </a:uFill>
              <a:hlinkClick r:id="rId4"/>
            </a:endParaRPr>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Google Shape;140;p22"/>
          <p:cNvSpPr txBox="1">
            <a:spLocks noGrp="1"/>
          </p:cNvSpPr>
          <p:nvPr>
            <p:ph type="title"/>
          </p:nvPr>
        </p:nvSpPr>
        <p:spPr>
          <a:xfrm>
            <a:off x="311699" y="410000"/>
            <a:ext cx="8520602" cy="607802"/>
          </a:xfrm>
          <a:prstGeom prst="rect">
            <a:avLst/>
          </a:prstGeom>
        </p:spPr>
        <p:txBody>
          <a:bodyPr>
            <a:normAutofit fontScale="90000"/>
          </a:bodyPr>
          <a:lstStyle>
            <a:lvl1pPr>
              <a:defRPr b="1">
                <a:latin typeface="+mj-lt"/>
                <a:ea typeface="+mj-ea"/>
                <a:cs typeface="+mj-cs"/>
                <a:sym typeface="Arial"/>
              </a:defRPr>
            </a:lvl1pPr>
          </a:lstStyle>
          <a:p>
            <a:r>
              <a:t>Project Breakouts</a:t>
            </a:r>
          </a:p>
        </p:txBody>
      </p:sp>
      <p:sp>
        <p:nvSpPr>
          <p:cNvPr id="191" name="Slide Number"/>
          <p:cNvSpPr txBox="1">
            <a:spLocks noGrp="1"/>
          </p:cNvSpPr>
          <p:nvPr>
            <p:ph type="sldNum" sz="quarter" idx="2"/>
          </p:nvPr>
        </p:nvSpPr>
        <p:spPr>
          <a:xfrm>
            <a:off x="7610667" y="4638109"/>
            <a:ext cx="268165" cy="360649"/>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9</a:t>
            </a:fld>
            <a:endParaRPr/>
          </a:p>
        </p:txBody>
      </p:sp>
      <p:sp>
        <p:nvSpPr>
          <p:cNvPr id="192" name="Google Shape;141;p22"/>
          <p:cNvSpPr txBox="1">
            <a:spLocks noGrp="1"/>
          </p:cNvSpPr>
          <p:nvPr>
            <p:ph type="body" idx="4294967295"/>
          </p:nvPr>
        </p:nvSpPr>
        <p:spPr>
          <a:xfrm>
            <a:off x="311699" y="1229875"/>
            <a:ext cx="8520602" cy="3339001"/>
          </a:xfrm>
          <a:prstGeom prst="rect">
            <a:avLst/>
          </a:prstGeom>
        </p:spPr>
        <p:txBody>
          <a:bodyPr/>
          <a:lstStyle/>
          <a:p>
            <a:pPr marL="0" indent="0">
              <a:buSzTx/>
              <a:buNone/>
              <a:defRPr sz="2400">
                <a:solidFill>
                  <a:srgbClr val="434343"/>
                </a:solidFill>
              </a:defRPr>
            </a:pPr>
            <a:r>
              <a:t>Talk with your team about your project</a:t>
            </a:r>
          </a:p>
          <a:p>
            <a:pPr indent="-355600">
              <a:spcBef>
                <a:spcPts val="1600"/>
              </a:spcBef>
              <a:buSzPts val="2000"/>
              <a:buFontTx/>
              <a:buAutoNum type="arabicPeriod"/>
              <a:defRPr sz="2000">
                <a:solidFill>
                  <a:srgbClr val="434343"/>
                </a:solidFill>
              </a:defRPr>
            </a:pPr>
            <a:r>
              <a:t>Create your team repository!</a:t>
            </a:r>
          </a:p>
          <a:p>
            <a:pPr indent="-355600">
              <a:buSzPts val="2000"/>
              <a:buFontTx/>
              <a:buAutoNum type="arabicPeriod"/>
              <a:defRPr sz="2000">
                <a:solidFill>
                  <a:srgbClr val="434343"/>
                </a:solidFill>
              </a:defRPr>
            </a:pPr>
            <a:r>
              <a:t>What do you hope to get out of the project?</a:t>
            </a:r>
          </a:p>
          <a:p>
            <a:pPr indent="-355600">
              <a:buSzPts val="2000"/>
              <a:buFontTx/>
              <a:buAutoNum type="arabicPeriod"/>
              <a:defRPr sz="2000">
                <a:solidFill>
                  <a:srgbClr val="434343"/>
                </a:solidFill>
              </a:defRPr>
            </a:pPr>
            <a:r>
              <a:t>When would you like to meet next?</a:t>
            </a:r>
          </a:p>
          <a:p>
            <a:pPr indent="-355600">
              <a:buSzPts val="2000"/>
              <a:buFontTx/>
              <a:buAutoNum type="arabicPeriod"/>
              <a:defRPr sz="2000">
                <a:solidFill>
                  <a:srgbClr val="434343"/>
                </a:solidFill>
              </a:defRPr>
            </a:pPr>
            <a:r>
              <a:t>Discussion </a:t>
            </a:r>
          </a:p>
        </p:txBody>
      </p:sp>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Geometric">
  <a:themeElements>
    <a:clrScheme name="Geometric">
      <a:dk1>
        <a:srgbClr val="2A3990"/>
      </a:dk1>
      <a:lt1>
        <a:srgbClr val="2A3990"/>
      </a:lt1>
      <a:dk2>
        <a:srgbClr val="A7A7A7"/>
      </a:dk2>
      <a:lt2>
        <a:srgbClr val="535353"/>
      </a:lt2>
      <a:accent1>
        <a:srgbClr val="212D74"/>
      </a:accent1>
      <a:accent2>
        <a:srgbClr val="3949AB"/>
      </a:accent2>
      <a:accent3>
        <a:srgbClr val="9C254D"/>
      </a:accent3>
      <a:accent4>
        <a:srgbClr val="D23369"/>
      </a:accent4>
      <a:accent5>
        <a:srgbClr val="F06292"/>
      </a:accent5>
      <a:accent6>
        <a:srgbClr val="7890CD"/>
      </a:accent6>
      <a:hlink>
        <a:srgbClr val="0000FF"/>
      </a:hlink>
      <a:folHlink>
        <a:srgbClr val="FF00FF"/>
      </a:folHlink>
    </a:clrScheme>
    <a:fontScheme name="Geometric">
      <a:majorFont>
        <a:latin typeface="Arial"/>
        <a:ea typeface="Arial"/>
        <a:cs typeface="Arial"/>
      </a:majorFont>
      <a:minorFont>
        <a:latin typeface="Helvetica"/>
        <a:ea typeface="Helvetica"/>
        <a:cs typeface="Helvetica"/>
      </a:minorFont>
    </a:fontScheme>
    <a:fmtScheme name="Geometric">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A3990"/>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A399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A399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Geometric">
  <a:themeElements>
    <a:clrScheme name="Geometric">
      <a:dk1>
        <a:srgbClr val="000000"/>
      </a:dk1>
      <a:lt1>
        <a:srgbClr val="FFFFFF"/>
      </a:lt1>
      <a:dk2>
        <a:srgbClr val="A7A7A7"/>
      </a:dk2>
      <a:lt2>
        <a:srgbClr val="535353"/>
      </a:lt2>
      <a:accent1>
        <a:srgbClr val="212D74"/>
      </a:accent1>
      <a:accent2>
        <a:srgbClr val="3949AB"/>
      </a:accent2>
      <a:accent3>
        <a:srgbClr val="9C254D"/>
      </a:accent3>
      <a:accent4>
        <a:srgbClr val="D23369"/>
      </a:accent4>
      <a:accent5>
        <a:srgbClr val="F06292"/>
      </a:accent5>
      <a:accent6>
        <a:srgbClr val="7890CD"/>
      </a:accent6>
      <a:hlink>
        <a:srgbClr val="0000FF"/>
      </a:hlink>
      <a:folHlink>
        <a:srgbClr val="FF00FF"/>
      </a:folHlink>
    </a:clrScheme>
    <a:fontScheme name="Geometric">
      <a:majorFont>
        <a:latin typeface="Arial"/>
        <a:ea typeface="Arial"/>
        <a:cs typeface="Arial"/>
      </a:majorFont>
      <a:minorFont>
        <a:latin typeface="Helvetica"/>
        <a:ea typeface="Helvetica"/>
        <a:cs typeface="Helvetica"/>
      </a:minorFont>
    </a:fontScheme>
    <a:fmtScheme name="Geometric">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A3990"/>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A399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A399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258</TotalTime>
  <Words>1586</Words>
  <Application>Microsoft Macintosh PowerPoint</Application>
  <PresentationFormat>On-screen Show (16:9)</PresentationFormat>
  <Paragraphs>309</Paragraphs>
  <Slides>34</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34</vt:i4>
      </vt:variant>
    </vt:vector>
  </HeadingPairs>
  <TitlesOfParts>
    <vt:vector size="47" baseType="lpstr">
      <vt:lpstr>Andale Mono</vt:lpstr>
      <vt:lpstr>Charter</vt:lpstr>
      <vt:lpstr>Freight Sans Medium</vt:lpstr>
      <vt:lpstr>FreightSans Pro</vt:lpstr>
      <vt:lpstr>Helvetica</vt:lpstr>
      <vt:lpstr>Helvetica Neue Medium</vt:lpstr>
      <vt:lpstr>Menlo</vt:lpstr>
      <vt:lpstr>Open Sans</vt:lpstr>
      <vt:lpstr>Open Sans Semibold</vt:lpstr>
      <vt:lpstr>Verdana</vt:lpstr>
      <vt:lpstr>Xingkai SC Light</vt:lpstr>
      <vt:lpstr>Arial</vt:lpstr>
      <vt:lpstr>Geometric</vt:lpstr>
      <vt:lpstr>Class 11 - Pandas</vt:lpstr>
      <vt:lpstr>Agenda</vt:lpstr>
      <vt:lpstr>Schedule</vt:lpstr>
      <vt:lpstr>Schedule | Where we’re going - projects &amp; exam</vt:lpstr>
      <vt:lpstr>PowerPoint Presentation</vt:lpstr>
      <vt:lpstr>Assignment Review | NumPy</vt:lpstr>
      <vt:lpstr>Agenda</vt:lpstr>
      <vt:lpstr>Project 2 | Grading</vt:lpstr>
      <vt:lpstr>Project Breakouts</vt:lpstr>
      <vt:lpstr>Agenda</vt:lpstr>
      <vt:lpstr>Data Analysis | Two Thoughts</vt:lpstr>
      <vt:lpstr>PowerPoint Presentation</vt:lpstr>
      <vt:lpstr>Data Analysis | Exploration vs. Analysis</vt:lpstr>
      <vt:lpstr>Data Analysis | Data Exploration Basics</vt:lpstr>
      <vt:lpstr>Data Analysis | How to Explore?</vt:lpstr>
      <vt:lpstr>Data Analysis | How to validate?</vt:lpstr>
      <vt:lpstr>Data Analysis | JupyterLab</vt:lpstr>
      <vt:lpstr>Pandas | Pseudo-coding</vt:lpstr>
      <vt:lpstr>Pandas | Analysis Design</vt:lpstr>
      <vt:lpstr>PowerPoint Presentation</vt:lpstr>
      <vt:lpstr>Data Analysis | Analysis Breakout</vt:lpstr>
      <vt:lpstr>Boolean Selection | some demos</vt:lpstr>
      <vt:lpstr>Slice and mutate | by index</vt:lpstr>
      <vt:lpstr>Check content  | quick test for series</vt:lpstr>
      <vt:lpstr>Stats  | quick descriptive stats for series</vt:lpstr>
      <vt:lpstr>Index | lookup methods  </vt:lpstr>
      <vt:lpstr>Reindexing and combining | Fill in values  </vt:lpstr>
      <vt:lpstr>Missing data | Fill in values  </vt:lpstr>
      <vt:lpstr>Mapping methods</vt:lpstr>
      <vt:lpstr>DataFrames | create and mutate </vt:lpstr>
      <vt:lpstr>DataFrames | groupby</vt:lpstr>
      <vt:lpstr>Agenda</vt:lpstr>
      <vt:lpstr>=</vt:lpstr>
      <vt:lpstr>PowerPoint Presentation</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 11 - Pandas</dc:title>
  <cp:lastModifiedBy>Gunnar Kleemann</cp:lastModifiedBy>
  <cp:revision>4</cp:revision>
  <cp:lastPrinted>2018-11-20T06:36:39Z</cp:lastPrinted>
  <dcterms:modified xsi:type="dcterms:W3CDTF">2018-11-20T06:36:56Z</dcterms:modified>
</cp:coreProperties>
</file>